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 id="2147483660" r:id="rId5"/>
  </p:sldMasterIdLst>
  <p:notesMasterIdLst>
    <p:notesMasterId r:id="rId30"/>
  </p:notesMasterIdLst>
  <p:sldIdLst>
    <p:sldId id="256" r:id="rId6"/>
    <p:sldId id="280" r:id="rId7"/>
    <p:sldId id="278" r:id="rId8"/>
    <p:sldId id="290" r:id="rId9"/>
    <p:sldId id="296" r:id="rId10"/>
    <p:sldId id="277" r:id="rId11"/>
    <p:sldId id="276" r:id="rId12"/>
    <p:sldId id="292" r:id="rId13"/>
    <p:sldId id="273" r:id="rId14"/>
    <p:sldId id="291" r:id="rId15"/>
    <p:sldId id="294" r:id="rId16"/>
    <p:sldId id="293" r:id="rId17"/>
    <p:sldId id="295" r:id="rId18"/>
    <p:sldId id="274" r:id="rId19"/>
    <p:sldId id="279" r:id="rId20"/>
    <p:sldId id="281" r:id="rId21"/>
    <p:sldId id="282" r:id="rId22"/>
    <p:sldId id="283" r:id="rId23"/>
    <p:sldId id="284" r:id="rId24"/>
    <p:sldId id="285" r:id="rId25"/>
    <p:sldId id="286" r:id="rId26"/>
    <p:sldId id="287" r:id="rId27"/>
    <p:sldId id="288" r:id="rId28"/>
    <p:sldId id="289"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F82FCA-9B03-4C06-9FAC-DE9E672968A0}" v="12" dt="2022-02-16T11:06:59.479"/>
    <p1510:client id="{7EC3804F-5BB5-441B-8C71-3FAD3082F37A}" v="53" dt="2022-02-16T05:52:24.89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929F9F4-4A8F-4326-A1B4-22849713DDAB}" styleName="濃色スタイル 1 - アクセント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269D01E-BC32-4049-B463-5C60D7B0CCD2}" styleName="テーマ スタイル 2 - アクセント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156"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hei Nagao" userId="4fa31dda-dbc6-479f-8982-cc6b6be93b54" providerId="ADAL" clId="{39F82FCA-9B03-4C06-9FAC-DE9E672968A0}"/>
    <pc:docChg chg="modSld">
      <pc:chgData name="Kohei Nagao" userId="4fa31dda-dbc6-479f-8982-cc6b6be93b54" providerId="ADAL" clId="{39F82FCA-9B03-4C06-9FAC-DE9E672968A0}" dt="2022-02-16T11:06:58.719" v="63" actId="20577"/>
      <pc:docMkLst>
        <pc:docMk/>
      </pc:docMkLst>
      <pc:sldChg chg="modNotesTx">
        <pc:chgData name="Kohei Nagao" userId="4fa31dda-dbc6-479f-8982-cc6b6be93b54" providerId="ADAL" clId="{39F82FCA-9B03-4C06-9FAC-DE9E672968A0}" dt="2022-02-16T11:06:58.719" v="63" actId="20577"/>
        <pc:sldMkLst>
          <pc:docMk/>
          <pc:sldMk cId="2148916946" sldId="276"/>
        </pc:sldMkLst>
      </pc:sldChg>
      <pc:sldChg chg="modNotesTx">
        <pc:chgData name="Kohei Nagao" userId="4fa31dda-dbc6-479f-8982-cc6b6be93b54" providerId="ADAL" clId="{39F82FCA-9B03-4C06-9FAC-DE9E672968A0}" dt="2022-02-16T11:06:23.709" v="14" actId="20577"/>
        <pc:sldMkLst>
          <pc:docMk/>
          <pc:sldMk cId="3380803096" sldId="277"/>
        </pc:sldMkLst>
      </pc:sldChg>
      <pc:sldChg chg="modSp">
        <pc:chgData name="Kohei Nagao" userId="4fa31dda-dbc6-479f-8982-cc6b6be93b54" providerId="ADAL" clId="{39F82FCA-9B03-4C06-9FAC-DE9E672968A0}" dt="2022-02-16T10:53:08.288" v="1" actId="14826"/>
        <pc:sldMkLst>
          <pc:docMk/>
          <pc:sldMk cId="732537439" sldId="293"/>
        </pc:sldMkLst>
        <pc:picChg chg="mod">
          <ac:chgData name="Kohei Nagao" userId="4fa31dda-dbc6-479f-8982-cc6b6be93b54" providerId="ADAL" clId="{39F82FCA-9B03-4C06-9FAC-DE9E672968A0}" dt="2022-02-16T10:52:51.278" v="0" actId="14826"/>
          <ac:picMkLst>
            <pc:docMk/>
            <pc:sldMk cId="732537439" sldId="293"/>
            <ac:picMk id="8" creationId="{ECBF8D33-8E93-4848-952C-2C206CF89ABB}"/>
          </ac:picMkLst>
        </pc:picChg>
        <pc:picChg chg="mod">
          <ac:chgData name="Kohei Nagao" userId="4fa31dda-dbc6-479f-8982-cc6b6be93b54" providerId="ADAL" clId="{39F82FCA-9B03-4C06-9FAC-DE9E672968A0}" dt="2022-02-16T10:53:08.288" v="1" actId="14826"/>
          <ac:picMkLst>
            <pc:docMk/>
            <pc:sldMk cId="732537439" sldId="293"/>
            <ac:picMk id="10" creationId="{179DB6E2-F952-4B8B-B894-C2EEA7EE187F}"/>
          </ac:picMkLst>
        </pc:picChg>
      </pc:sldChg>
    </pc:docChg>
  </pc:docChgLst>
  <pc:docChgLst>
    <pc:chgData name="Kohei Nagao" userId="4fa31dda-dbc6-479f-8982-cc6b6be93b54" providerId="ADAL" clId="{7EC3804F-5BB5-441B-8C71-3FAD3082F37A}"/>
    <pc:docChg chg="modSld">
      <pc:chgData name="Kohei Nagao" userId="4fa31dda-dbc6-479f-8982-cc6b6be93b54" providerId="ADAL" clId="{7EC3804F-5BB5-441B-8C71-3FAD3082F37A}" dt="2022-02-16T05:52:24.895" v="52" actId="20577"/>
      <pc:docMkLst>
        <pc:docMk/>
      </pc:docMkLst>
      <pc:sldChg chg="modNotesTx">
        <pc:chgData name="Kohei Nagao" userId="4fa31dda-dbc6-479f-8982-cc6b6be93b54" providerId="ADAL" clId="{7EC3804F-5BB5-441B-8C71-3FAD3082F37A}" dt="2022-02-16T05:52:24.895" v="52" actId="20577"/>
        <pc:sldMkLst>
          <pc:docMk/>
          <pc:sldMk cId="2148916946" sldId="276"/>
        </pc:sldMkLst>
      </pc:sldChg>
      <pc:sldChg chg="modNotesTx">
        <pc:chgData name="Kohei Nagao" userId="4fa31dda-dbc6-479f-8982-cc6b6be93b54" providerId="ADAL" clId="{7EC3804F-5BB5-441B-8C71-3FAD3082F37A}" dt="2022-02-16T05:51:37.733" v="29" actId="20577"/>
        <pc:sldMkLst>
          <pc:docMk/>
          <pc:sldMk cId="3380803096"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E7EFF-21B8-4B5B-9E5F-0D973886845A}" type="datetimeFigureOut">
              <a:rPr kumimoji="1" lang="ja-JP" altLang="en-US" smtClean="0"/>
              <a:t>2022/2/16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E7F402-6EA2-41BD-ACE0-99A74A469892}" type="slidenum">
              <a:rPr kumimoji="1" lang="ja-JP" altLang="en-US" smtClean="0"/>
              <a:t>‹#›</a:t>
            </a:fld>
            <a:endParaRPr kumimoji="1" lang="ja-JP" altLang="en-US"/>
          </a:p>
        </p:txBody>
      </p:sp>
    </p:spTree>
    <p:extLst>
      <p:ext uri="{BB962C8B-B14F-4D97-AF65-F5344CB8AC3E}">
        <p14:creationId xmlns:p14="http://schemas.microsoft.com/office/powerpoint/2010/main" val="186454112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API</a:t>
            </a:r>
            <a:r>
              <a:rPr kumimoji="1" lang="ja-JP" altLang="en-US"/>
              <a:t>コール列とデータ圧縮アルゴリズムを用いたマルウェア亜種分類についてと題しましてソフトウェア研究室の長尾康平が発表を始めます。</a:t>
            </a:r>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0</a:t>
            </a:fld>
            <a:endParaRPr kumimoji="1" lang="ja-JP" altLang="en-US"/>
          </a:p>
        </p:txBody>
      </p:sp>
    </p:spTree>
    <p:extLst>
      <p:ext uri="{BB962C8B-B14F-4D97-AF65-F5344CB8AC3E}">
        <p14:creationId xmlns:p14="http://schemas.microsoft.com/office/powerpoint/2010/main" val="912929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実験結果は表のようになりました。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LZT</a:t>
            </a:r>
            <a:r>
              <a:rPr kumimoji="1" lang="ja-JP" altLang="en-US"/>
              <a:t>の辞書を用いたマルウェア亜種分類の結果、平均</a:t>
            </a:r>
            <a:r>
              <a:rPr kumimoji="1" lang="en-US" altLang="ja-JP"/>
              <a:t>87.04%</a:t>
            </a:r>
            <a:r>
              <a:rPr kumimoji="1" lang="ja-JP" altLang="en-US"/>
              <a:t>の正解率になりました。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また、最高正解率はマルウェアファミリ</a:t>
            </a:r>
            <a:r>
              <a:rPr lang="en-US" altLang="ja-JP" sz="1200"/>
              <a:t>Trojan.Win32.Poweliks</a:t>
            </a:r>
            <a:r>
              <a:rPr lang="ja-JP" altLang="en-US" sz="1200"/>
              <a:t>の</a:t>
            </a:r>
            <a:r>
              <a:rPr kumimoji="1" lang="en-US" altLang="ja-JP"/>
              <a:t>98.91%</a:t>
            </a:r>
            <a:r>
              <a:rPr kumimoji="1" lang="ja-JP" altLang="en-US"/>
              <a:t>、最低正解率はマルウェアファミリ</a:t>
            </a:r>
            <a:r>
              <a:rPr lang="en-US" altLang="ja-JP" sz="1200"/>
              <a:t>Trojan.Win32.Scar</a:t>
            </a:r>
            <a:r>
              <a:rPr kumimoji="1" lang="ja-JP" altLang="en-US" sz="1200"/>
              <a:t>の</a:t>
            </a:r>
            <a:r>
              <a:rPr kumimoji="1" lang="en-US" altLang="ja-JP"/>
              <a:t>70.38%</a:t>
            </a:r>
            <a:r>
              <a:rPr kumimoji="1" lang="ja-JP" altLang="en-US"/>
              <a:t>となりました。</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9</a:t>
            </a:fld>
            <a:endParaRPr kumimoji="1" lang="ja-JP" altLang="en-US"/>
          </a:p>
        </p:txBody>
      </p:sp>
    </p:spTree>
    <p:extLst>
      <p:ext uri="{BB962C8B-B14F-4D97-AF65-F5344CB8AC3E}">
        <p14:creationId xmlns:p14="http://schemas.microsoft.com/office/powerpoint/2010/main" val="1071712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実験結果から、図のように亜種分類の正解率が低いマルウェアファミリの検体の同士では呼び出される</a:t>
            </a:r>
            <a:r>
              <a:rPr kumimoji="1" lang="en-US" altLang="ja-JP"/>
              <a:t>API</a:t>
            </a:r>
            <a:r>
              <a:rPr kumimoji="1" lang="ja-JP" altLang="en-US"/>
              <a:t>コールや</a:t>
            </a:r>
            <a:r>
              <a:rPr kumimoji="1" lang="en-US" altLang="ja-JP"/>
              <a:t>API</a:t>
            </a:r>
            <a:r>
              <a:rPr kumimoji="1" lang="ja-JP" altLang="en-US"/>
              <a:t>コールから</a:t>
            </a:r>
            <a:r>
              <a:rPr kumimoji="1" lang="en-US" altLang="ja-JP"/>
              <a:t>API</a:t>
            </a:r>
            <a:r>
              <a:rPr kumimoji="1" lang="ja-JP" altLang="en-US"/>
              <a:t>コールへの遷移に同じ繰り返しの特徴が少ないことが分かりました。</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10</a:t>
            </a:fld>
            <a:endParaRPr kumimoji="1" lang="ja-JP" altLang="en-US"/>
          </a:p>
        </p:txBody>
      </p:sp>
    </p:spTree>
    <p:extLst>
      <p:ext uri="{BB962C8B-B14F-4D97-AF65-F5344CB8AC3E}">
        <p14:creationId xmlns:p14="http://schemas.microsoft.com/office/powerpoint/2010/main" val="3382282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また、正解率が高いマルウェアファミリの検体同士では呼び出される</a:t>
            </a:r>
            <a:r>
              <a:rPr kumimoji="1" lang="en-US" altLang="ja-JP"/>
              <a:t>API</a:t>
            </a:r>
            <a:r>
              <a:rPr kumimoji="1" lang="ja-JP" altLang="en-US"/>
              <a:t>コールや</a:t>
            </a:r>
            <a:r>
              <a:rPr kumimoji="1" lang="en-US" altLang="ja-JP"/>
              <a:t>API</a:t>
            </a:r>
            <a:r>
              <a:rPr kumimoji="1" lang="ja-JP" altLang="en-US"/>
              <a:t>コールから</a:t>
            </a:r>
            <a:r>
              <a:rPr kumimoji="1" lang="en-US" altLang="ja-JP"/>
              <a:t>API</a:t>
            </a:r>
            <a:r>
              <a:rPr kumimoji="1" lang="ja-JP" altLang="en-US"/>
              <a:t>コールへの遷移に多くの繰り返しの特徴を持っていることが分かりました。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以上のことから、</a:t>
            </a:r>
            <a:r>
              <a:rPr kumimoji="1" lang="en-US" altLang="ja-JP"/>
              <a:t>API</a:t>
            </a:r>
            <a:r>
              <a:rPr kumimoji="1" lang="ja-JP" altLang="en-US"/>
              <a:t>コール列に類似した繰り返しの特徴が比較的少ないマルウェアファミリでは、繰り返し構造をよく圧縮する</a:t>
            </a:r>
            <a:r>
              <a:rPr kumimoji="1" lang="en-US" altLang="ja-JP"/>
              <a:t>LZT</a:t>
            </a:r>
            <a:r>
              <a:rPr kumimoji="1" lang="ja-JP" altLang="en-US"/>
              <a:t>の辞書による圧縮もされにくいため、亜種分類の正解率が低くなっていると考えられます。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11</a:t>
            </a:fld>
            <a:endParaRPr kumimoji="1" lang="ja-JP" altLang="en-US"/>
          </a:p>
        </p:txBody>
      </p:sp>
    </p:spTree>
    <p:extLst>
      <p:ext uri="{BB962C8B-B14F-4D97-AF65-F5344CB8AC3E}">
        <p14:creationId xmlns:p14="http://schemas.microsoft.com/office/powerpoint/2010/main" val="1024078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最後にまとめです。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本研究ではマルウェアの動的解析結果に含まれる</a:t>
            </a:r>
            <a:r>
              <a:rPr kumimoji="1" lang="en-US" altLang="ja-JP"/>
              <a:t>API</a:t>
            </a:r>
            <a:r>
              <a:rPr kumimoji="1" lang="ja-JP" altLang="en-US"/>
              <a:t>コール列を圧縮アルゴリズムである</a:t>
            </a:r>
            <a:r>
              <a:rPr kumimoji="1" lang="en-US" altLang="ja-JP"/>
              <a:t>LZT</a:t>
            </a:r>
            <a:r>
              <a:rPr kumimoji="1" lang="ja-JP" altLang="en-US"/>
              <a:t>により圧縮し。その辞書による各マルウェアファミリの検体の圧縮率を特徴として、教師あり学習の</a:t>
            </a:r>
            <a:r>
              <a:rPr kumimoji="1" lang="en-US" altLang="ja-JP"/>
              <a:t>SVM</a:t>
            </a:r>
            <a:r>
              <a:rPr kumimoji="1" lang="ja-JP" altLang="en-US"/>
              <a:t>を用いて亜種判定を行いました。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その結果、平均</a:t>
            </a:r>
            <a:r>
              <a:rPr kumimoji="1" lang="en-US" altLang="ja-JP"/>
              <a:t>87.04%</a:t>
            </a:r>
            <a:r>
              <a:rPr kumimoji="1" lang="ja-JP" altLang="en-US"/>
              <a:t>の正解率を得られました。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今後の課題としては、さらなる分類精度の向上を目指し、マルウェアの特徴ベクトルをより特徴が表れるように改善していくことです。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以上で発表を終わります。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12</a:t>
            </a:fld>
            <a:endParaRPr kumimoji="1" lang="ja-JP" altLang="en-US"/>
          </a:p>
        </p:txBody>
      </p:sp>
    </p:spTree>
    <p:extLst>
      <p:ext uri="{BB962C8B-B14F-4D97-AF65-F5344CB8AC3E}">
        <p14:creationId xmlns:p14="http://schemas.microsoft.com/office/powerpoint/2010/main" val="2490183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参考文献としてこれらを参考にいたしました。以上で中間報告を終わります。ご清聴ありがとうございました。</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13</a:t>
            </a:fld>
            <a:endParaRPr kumimoji="1" lang="ja-JP" altLang="en-US"/>
          </a:p>
        </p:txBody>
      </p:sp>
    </p:spTree>
    <p:extLst>
      <p:ext uri="{BB962C8B-B14F-4D97-AF65-F5344CB8AC3E}">
        <p14:creationId xmlns:p14="http://schemas.microsoft.com/office/powerpoint/2010/main" val="70888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マルウェア亜種の分類を行うような関連研究として、</a:t>
            </a:r>
            <a:r>
              <a:rPr kumimoji="1" lang="en-US" altLang="ja-JP"/>
              <a:t>Paragraph Vector</a:t>
            </a:r>
            <a:r>
              <a:rPr kumimoji="1" lang="ja-JP" altLang="en-US"/>
              <a:t>を用いたマルウェア亜種推定法があります。</a:t>
            </a:r>
            <a:endParaRPr kumimoji="1" lang="en-US" altLang="ja-JP"/>
          </a:p>
          <a:p>
            <a:r>
              <a:rPr kumimoji="1" lang="ja-JP" altLang="en-US"/>
              <a:t>この研究では、マルウェアの動的解析結果のうち</a:t>
            </a:r>
            <a:r>
              <a:rPr kumimoji="1" lang="en-US" altLang="ja-JP"/>
              <a:t>API</a:t>
            </a:r>
            <a:r>
              <a:rPr kumimoji="1" lang="ja-JP" altLang="en-US"/>
              <a:t>コールを機械学習の特徴量として利用するため、文書のベクトル表現を得る</a:t>
            </a:r>
            <a:r>
              <a:rPr kumimoji="1" lang="en-US" altLang="ja-JP"/>
              <a:t>Paragraph Vector</a:t>
            </a:r>
            <a:r>
              <a:rPr kumimoji="1" lang="ja-JP" altLang="en-US"/>
              <a:t>を用いて</a:t>
            </a:r>
            <a:r>
              <a:rPr kumimoji="1" lang="en-US" altLang="ja-JP"/>
              <a:t>API</a:t>
            </a:r>
            <a:r>
              <a:rPr kumimoji="1" lang="ja-JP" altLang="en-US"/>
              <a:t>コール列をベクトル化し、学習させる方法を提案しています。</a:t>
            </a:r>
            <a:endParaRPr kumimoji="1" lang="en-US" altLang="ja-JP"/>
          </a:p>
          <a:p>
            <a:r>
              <a:rPr kumimoji="1" lang="ja-JP" altLang="en-US"/>
              <a:t>推論の結果として、分類精度の平均値は</a:t>
            </a:r>
            <a:r>
              <a:rPr kumimoji="1" lang="en-US" altLang="ja-JP"/>
              <a:t>81.94</a:t>
            </a:r>
            <a:r>
              <a:rPr kumimoji="1" lang="ja-JP" altLang="en-US"/>
              <a:t>％となっています。</a:t>
            </a:r>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14</a:t>
            </a:fld>
            <a:endParaRPr kumimoji="1" lang="ja-JP" altLang="en-US"/>
          </a:p>
        </p:txBody>
      </p:sp>
    </p:spTree>
    <p:extLst>
      <p:ext uri="{BB962C8B-B14F-4D97-AF65-F5344CB8AC3E}">
        <p14:creationId xmlns:p14="http://schemas.microsoft.com/office/powerpoint/2010/main" val="431246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15</a:t>
            </a:fld>
            <a:endParaRPr kumimoji="1" lang="ja-JP" altLang="en-US"/>
          </a:p>
        </p:txBody>
      </p:sp>
    </p:spTree>
    <p:extLst>
      <p:ext uri="{BB962C8B-B14F-4D97-AF65-F5344CB8AC3E}">
        <p14:creationId xmlns:p14="http://schemas.microsoft.com/office/powerpoint/2010/main" val="324054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ここでは、</a:t>
            </a:r>
            <a:r>
              <a:rPr kumimoji="1" lang="en-US" altLang="ja-JP"/>
              <a:t>API</a:t>
            </a:r>
            <a:r>
              <a:rPr kumimoji="1" lang="ja-JP" altLang="en-US"/>
              <a:t>コール列「</a:t>
            </a:r>
            <a:r>
              <a:rPr kumimoji="1" lang="en-US" altLang="ja-JP"/>
              <a:t>ABCABC</a:t>
            </a:r>
            <a:r>
              <a:rPr kumimoji="1" lang="ja-JP" altLang="en-US"/>
              <a:t>」を例として</a:t>
            </a:r>
            <a:r>
              <a:rPr kumimoji="1" lang="en-US" altLang="ja-JP"/>
              <a:t>LZW</a:t>
            </a:r>
            <a:r>
              <a:rPr kumimoji="1" lang="ja-JP" altLang="en-US"/>
              <a:t>辞書に登録されていく様子を説明します。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まず、初期設定として</a:t>
            </a:r>
            <a:r>
              <a:rPr kumimoji="1" lang="en-US" altLang="ja-JP"/>
              <a:t>API</a:t>
            </a:r>
            <a:r>
              <a:rPr kumimoji="1" lang="ja-JP" altLang="en-US"/>
              <a:t>コール列に現れる文字は</a:t>
            </a:r>
            <a:r>
              <a:rPr kumimoji="1" lang="en-US" altLang="ja-JP"/>
              <a:t>A,B,C</a:t>
            </a:r>
            <a:r>
              <a:rPr kumimoji="1" lang="ja-JP" altLang="en-US"/>
              <a:t>のためその</a:t>
            </a:r>
            <a:r>
              <a:rPr kumimoji="1" lang="en-US" altLang="ja-JP"/>
              <a:t>3</a:t>
            </a:r>
            <a:r>
              <a:rPr kumimoji="1" lang="ja-JP" altLang="en-US"/>
              <a:t>つを辞書に登録します。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16</a:t>
            </a:fld>
            <a:endParaRPr kumimoji="1" lang="ja-JP" altLang="en-US"/>
          </a:p>
        </p:txBody>
      </p:sp>
    </p:spTree>
    <p:extLst>
      <p:ext uri="{BB962C8B-B14F-4D97-AF65-F5344CB8AC3E}">
        <p14:creationId xmlns:p14="http://schemas.microsoft.com/office/powerpoint/2010/main" val="3546379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次に文字列の先頭の</a:t>
            </a:r>
            <a:r>
              <a:rPr kumimoji="1" lang="en-US" altLang="ja-JP"/>
              <a:t>A</a:t>
            </a:r>
            <a:r>
              <a:rPr kumimoji="1" lang="ja-JP" altLang="en-US"/>
              <a:t>と</a:t>
            </a:r>
            <a:r>
              <a:rPr kumimoji="1" lang="en-US" altLang="ja-JP"/>
              <a:t>2</a:t>
            </a:r>
            <a:r>
              <a:rPr kumimoji="1" lang="ja-JP" altLang="en-US"/>
              <a:t>番目の</a:t>
            </a:r>
            <a:r>
              <a:rPr kumimoji="1" lang="en-US" altLang="ja-JP"/>
              <a:t>B</a:t>
            </a:r>
            <a:r>
              <a:rPr kumimoji="1" lang="ja-JP" altLang="en-US"/>
              <a:t>を読み込みます。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AB</a:t>
            </a:r>
            <a:r>
              <a:rPr kumimoji="1" lang="ja-JP" altLang="en-US"/>
              <a:t>が辞書に登録されているかを確認し、まだ登録されていないため辞書に登録します。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17</a:t>
            </a:fld>
            <a:endParaRPr kumimoji="1" lang="ja-JP" altLang="en-US"/>
          </a:p>
        </p:txBody>
      </p:sp>
    </p:spTree>
    <p:extLst>
      <p:ext uri="{BB962C8B-B14F-4D97-AF65-F5344CB8AC3E}">
        <p14:creationId xmlns:p14="http://schemas.microsoft.com/office/powerpoint/2010/main" val="655393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a:t>BC</a:t>
            </a:r>
            <a:r>
              <a:rPr kumimoji="1" lang="ja-JP" altLang="en-US"/>
              <a:t>を読み込みます。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BC</a:t>
            </a:r>
            <a:r>
              <a:rPr kumimoji="1" lang="ja-JP" altLang="en-US"/>
              <a:t>がが辞書に登録されているかを確認し、まだ登録されていないため辞書に登録します。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18</a:t>
            </a:fld>
            <a:endParaRPr kumimoji="1" lang="ja-JP" altLang="en-US"/>
          </a:p>
        </p:txBody>
      </p:sp>
    </p:spTree>
    <p:extLst>
      <p:ext uri="{BB962C8B-B14F-4D97-AF65-F5344CB8AC3E}">
        <p14:creationId xmlns:p14="http://schemas.microsoft.com/office/powerpoint/2010/main" val="661893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まず、研究背景について述べさせていただきます。</a:t>
            </a:r>
            <a:endParaRPr kumimoji="1" lang="en-US" altLang="ja-JP"/>
          </a:p>
          <a:p>
            <a:r>
              <a:rPr kumimoji="1" lang="ja-JP" altLang="en-US"/>
              <a:t>近年、様々な攻撃対象に向けてのマルウェアが増加傾向にあります。</a:t>
            </a:r>
            <a:r>
              <a:rPr kumimoji="1" lang="en-US" altLang="ja-JP"/>
              <a:t>MacAfee</a:t>
            </a:r>
            <a:r>
              <a:rPr kumimoji="1" lang="ja-JP" altLang="en-US"/>
              <a:t>の脅威レポートからも、新規マルウェア数が高い水準を維持していることが読み取れます。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しかし、新種のマルウェアの中には、既存のマルウェアを改変して作成された亜種の存在が多くあることが分かっています。したがって、そのマルウェアがどのマルウェアファミリに属するのかを高精度で分類することは、有効なセキュリティ対策であると考えられます。</a:t>
            </a:r>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a:t>
            </a:fld>
            <a:endParaRPr kumimoji="1" lang="ja-JP" altLang="en-US"/>
          </a:p>
        </p:txBody>
      </p:sp>
    </p:spTree>
    <p:extLst>
      <p:ext uri="{BB962C8B-B14F-4D97-AF65-F5344CB8AC3E}">
        <p14:creationId xmlns:p14="http://schemas.microsoft.com/office/powerpoint/2010/main" val="709566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a:t>CA</a:t>
            </a:r>
            <a:r>
              <a:rPr kumimoji="1" lang="ja-JP" altLang="en-US"/>
              <a:t>を読み込みます。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BC</a:t>
            </a:r>
            <a:r>
              <a:rPr kumimoji="1" lang="ja-JP" altLang="en-US"/>
              <a:t>がが辞書に登録されているかを確認し、まだ登録されていないため辞書に登録します。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19</a:t>
            </a:fld>
            <a:endParaRPr kumimoji="1" lang="ja-JP" altLang="en-US"/>
          </a:p>
        </p:txBody>
      </p:sp>
    </p:spTree>
    <p:extLst>
      <p:ext uri="{BB962C8B-B14F-4D97-AF65-F5344CB8AC3E}">
        <p14:creationId xmlns:p14="http://schemas.microsoft.com/office/powerpoint/2010/main" val="4246399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a:t>AB</a:t>
            </a:r>
            <a:r>
              <a:rPr kumimoji="1" lang="ja-JP" altLang="en-US"/>
              <a:t>を読み込みます。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AB</a:t>
            </a:r>
            <a:r>
              <a:rPr kumimoji="1" lang="ja-JP" altLang="en-US"/>
              <a:t>が辞書に登録されているかを確認し、既に登録されているため次の文字を</a:t>
            </a:r>
            <a:r>
              <a:rPr kumimoji="1" lang="en-US" altLang="ja-JP"/>
              <a:t>C</a:t>
            </a:r>
            <a:r>
              <a:rPr kumimoji="1" lang="ja-JP" altLang="en-US"/>
              <a:t>を読み込みます。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20</a:t>
            </a:fld>
            <a:endParaRPr kumimoji="1" lang="ja-JP" altLang="en-US"/>
          </a:p>
        </p:txBody>
      </p:sp>
    </p:spTree>
    <p:extLst>
      <p:ext uri="{BB962C8B-B14F-4D97-AF65-F5344CB8AC3E}">
        <p14:creationId xmlns:p14="http://schemas.microsoft.com/office/powerpoint/2010/main" val="1191601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ABC</a:t>
            </a:r>
            <a:r>
              <a:rPr kumimoji="1" lang="ja-JP" altLang="en-US"/>
              <a:t>が辞書に登録されているかを確認し、まだ登録されていないため辞書に登録します。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21</a:t>
            </a:fld>
            <a:endParaRPr kumimoji="1" lang="ja-JP" altLang="en-US"/>
          </a:p>
        </p:txBody>
      </p:sp>
    </p:spTree>
    <p:extLst>
      <p:ext uri="{BB962C8B-B14F-4D97-AF65-F5344CB8AC3E}">
        <p14:creationId xmlns:p14="http://schemas.microsoft.com/office/powerpoint/2010/main" val="379134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a:t>BC</a:t>
            </a:r>
            <a:r>
              <a:rPr kumimoji="1" lang="ja-JP" altLang="en-US"/>
              <a:t>を読み込みます。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BC</a:t>
            </a:r>
            <a:r>
              <a:rPr kumimoji="1" lang="ja-JP" altLang="en-US"/>
              <a:t>が辞書に登録されているかを確認し、既に登録されていることが確認できます。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最後の文字</a:t>
            </a:r>
            <a:r>
              <a:rPr kumimoji="1" lang="en-US" altLang="ja-JP"/>
              <a:t>C</a:t>
            </a:r>
            <a:r>
              <a:rPr kumimoji="1" lang="ja-JP" altLang="en-US"/>
              <a:t>も同様に初期辞書に登録されていることがわかり、</a:t>
            </a:r>
            <a:r>
              <a:rPr kumimoji="1" lang="en-US" altLang="ja-JP"/>
              <a:t>LZW</a:t>
            </a:r>
            <a:r>
              <a:rPr kumimoji="1" lang="ja-JP" altLang="en-US"/>
              <a:t>辞書が完成します。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22</a:t>
            </a:fld>
            <a:endParaRPr kumimoji="1" lang="ja-JP" altLang="en-US"/>
          </a:p>
        </p:txBody>
      </p:sp>
    </p:spTree>
    <p:extLst>
      <p:ext uri="{BB962C8B-B14F-4D97-AF65-F5344CB8AC3E}">
        <p14:creationId xmlns:p14="http://schemas.microsoft.com/office/powerpoint/2010/main" val="226990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この赤字部分が初期設定以外の部分に該当し、</a:t>
            </a:r>
            <a:r>
              <a:rPr kumimoji="1" lang="en-US" altLang="ja-JP"/>
              <a:t>a</a:t>
            </a:r>
            <a:r>
              <a:rPr kumimoji="1" lang="ja-JP" altLang="en-US"/>
              <a:t>から</a:t>
            </a:r>
            <a:r>
              <a:rPr kumimoji="1" lang="en-US" altLang="ja-JP"/>
              <a:t>b</a:t>
            </a:r>
            <a:r>
              <a:rPr kumimoji="1" lang="ja-JP" altLang="en-US"/>
              <a:t>、</a:t>
            </a:r>
            <a:r>
              <a:rPr kumimoji="1" lang="en-US" altLang="ja-JP"/>
              <a:t>b</a:t>
            </a:r>
            <a:r>
              <a:rPr kumimoji="1" lang="ja-JP" altLang="en-US"/>
              <a:t>から</a:t>
            </a:r>
            <a:r>
              <a:rPr kumimoji="1" lang="en-US" altLang="ja-JP"/>
              <a:t>c</a:t>
            </a:r>
            <a:r>
              <a:rPr kumimoji="1" lang="ja-JP" altLang="en-US"/>
              <a:t>、</a:t>
            </a:r>
            <a:r>
              <a:rPr kumimoji="1" lang="en-US" altLang="ja-JP"/>
              <a:t>a</a:t>
            </a:r>
            <a:r>
              <a:rPr kumimoji="1" lang="ja-JP" altLang="en-US"/>
              <a:t>から</a:t>
            </a:r>
            <a:r>
              <a:rPr kumimoji="1" lang="en-US" altLang="ja-JP"/>
              <a:t>b</a:t>
            </a:r>
            <a:r>
              <a:rPr kumimoji="1" lang="ja-JP" altLang="en-US"/>
              <a:t>から</a:t>
            </a:r>
            <a:r>
              <a:rPr kumimoji="1" lang="en-US" altLang="ja-JP"/>
              <a:t>c</a:t>
            </a:r>
            <a:r>
              <a:rPr kumimoji="1" lang="ja-JP" altLang="en-US"/>
              <a:t>といった、前後関係を持つ</a:t>
            </a:r>
            <a:r>
              <a:rPr kumimoji="1" lang="en-US" altLang="ja-JP"/>
              <a:t>API</a:t>
            </a:r>
            <a:r>
              <a:rPr kumimoji="1" lang="ja-JP" altLang="en-US"/>
              <a:t>コールの繰り返しの特徴が現れることが分かります。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次回予定としてこれまで学習した</a:t>
            </a:r>
            <a:r>
              <a:rPr kumimoji="1" lang="en-US" altLang="ja-JP"/>
              <a:t>LZW</a:t>
            </a:r>
            <a:r>
              <a:rPr kumimoji="1" lang="ja-JP" altLang="en-US"/>
              <a:t>圧縮アルゴリズムをプログラムで実装していく予定です。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23</a:t>
            </a:fld>
            <a:endParaRPr kumimoji="1" lang="ja-JP" altLang="en-US"/>
          </a:p>
        </p:txBody>
      </p:sp>
    </p:spTree>
    <p:extLst>
      <p:ext uri="{BB962C8B-B14F-4D97-AF65-F5344CB8AC3E}">
        <p14:creationId xmlns:p14="http://schemas.microsoft.com/office/powerpoint/2010/main" val="266653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次に、本研究の目的と提案手法についてです。研究目的はマルウェア亜種の分類を自動化する方法を検討するということです。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提案手法の一連の流れとしては、マルウェア亜種の動的解析結果に含まれる</a:t>
            </a:r>
            <a:r>
              <a:rPr kumimoji="1" lang="en-US" altLang="ja-JP"/>
              <a:t>API</a:t>
            </a:r>
            <a:r>
              <a:rPr kumimoji="1" lang="ja-JP" altLang="en-US"/>
              <a:t>コール列を圧縮アルゴリズム</a:t>
            </a:r>
            <a:r>
              <a:rPr kumimoji="1" lang="en-US" altLang="ja-JP"/>
              <a:t>LZT</a:t>
            </a:r>
            <a:r>
              <a:rPr kumimoji="1" lang="ja-JP" altLang="en-US"/>
              <a:t>を用いて圧縮し、圧縮の際に生成される辞書を用いて各検体を圧縮しその圧縮率を特徴量として</a:t>
            </a:r>
            <a:r>
              <a:rPr kumimoji="1" lang="en-US" altLang="ja-JP"/>
              <a:t>SVM</a:t>
            </a:r>
            <a:r>
              <a:rPr kumimoji="1" lang="ja-JP" altLang="en-US"/>
              <a:t>を用いて分類を行います。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2</a:t>
            </a:fld>
            <a:endParaRPr kumimoji="1" lang="ja-JP" altLang="en-US"/>
          </a:p>
        </p:txBody>
      </p:sp>
    </p:spTree>
    <p:extLst>
      <p:ext uri="{BB962C8B-B14F-4D97-AF65-F5344CB8AC3E}">
        <p14:creationId xmlns:p14="http://schemas.microsoft.com/office/powerpoint/2010/main" val="284867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a:t>FFRI</a:t>
            </a:r>
            <a:r>
              <a:rPr kumimoji="1" lang="ja-JP" altLang="en-US"/>
              <a:t> </a:t>
            </a:r>
            <a:r>
              <a:rPr kumimoji="1" lang="en-US" altLang="ja-JP"/>
              <a:t>Dataset</a:t>
            </a:r>
            <a:r>
              <a:rPr kumimoji="1" lang="ja-JP" altLang="en-US"/>
              <a:t>について説明します。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FFRI Dataset</a:t>
            </a:r>
            <a:r>
              <a:rPr kumimoji="1" lang="ja-JP" altLang="en-US"/>
              <a:t>とは、</a:t>
            </a:r>
            <a:r>
              <a:rPr kumimoji="1" lang="en-US" altLang="ja-JP"/>
              <a:t>FFRI</a:t>
            </a:r>
            <a:r>
              <a:rPr kumimoji="1" lang="ja-JP" altLang="en-US"/>
              <a:t>が独自に収集したマルウェアの動的解析結果であり、</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本研究では動的解析結果の中からマルウェアの呼び出す</a:t>
            </a:r>
            <a:r>
              <a:rPr kumimoji="1" lang="en-US" altLang="ja-JP"/>
              <a:t>API</a:t>
            </a:r>
            <a:r>
              <a:rPr kumimoji="1" lang="ja-JP" altLang="en-US"/>
              <a:t>コール列を作成するのに使用しました。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使用したデータセットの各年度の検体数は表の通りになります。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3</a:t>
            </a:fld>
            <a:endParaRPr kumimoji="1" lang="ja-JP" altLang="en-US"/>
          </a:p>
        </p:txBody>
      </p:sp>
    </p:spTree>
    <p:extLst>
      <p:ext uri="{BB962C8B-B14F-4D97-AF65-F5344CB8AC3E}">
        <p14:creationId xmlns:p14="http://schemas.microsoft.com/office/powerpoint/2010/main" val="48355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en-US" altLang="ja-JP"/>
              <a:t>API</a:t>
            </a:r>
            <a:r>
              <a:rPr kumimoji="1" lang="ja-JP" altLang="en-US"/>
              <a:t>コール列の遷移の繰り返しを可視化するために使用した</a:t>
            </a:r>
            <a:r>
              <a:rPr kumimoji="1" lang="en-US" altLang="ja-JP" err="1"/>
              <a:t>Graphviz</a:t>
            </a:r>
            <a:r>
              <a:rPr kumimoji="1" lang="ja-JP" altLang="en-US"/>
              <a:t>について説明します。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err="1"/>
              <a:t>Graphviz</a:t>
            </a:r>
            <a:r>
              <a:rPr kumimoji="1" lang="ja-JP" altLang="en-US"/>
              <a:t>とはオープンソースのグラフ視覚化ツールで、</a:t>
            </a:r>
            <a:r>
              <a:rPr kumimoji="1" lang="en-US" altLang="ja-JP"/>
              <a:t>DOT</a:t>
            </a:r>
            <a:r>
              <a:rPr kumimoji="1" lang="ja-JP" altLang="en-US"/>
              <a:t>言語で記述されたノードとエッジからなるネットワーク構造を描画することができます。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例えば、文字列「</a:t>
            </a:r>
            <a:r>
              <a:rPr kumimoji="1" lang="en-US" altLang="ja-JP"/>
              <a:t>A B C </a:t>
            </a:r>
            <a:r>
              <a:rPr kumimoji="1" lang="en-US" altLang="ja-JP" err="1"/>
              <a:t>C</a:t>
            </a:r>
            <a:r>
              <a:rPr kumimoji="1" lang="en-US" altLang="ja-JP"/>
              <a:t> A C B</a:t>
            </a:r>
            <a:r>
              <a:rPr kumimoji="1" lang="ja-JP" altLang="en-US"/>
              <a:t>」を可視化した場合は図のように描画されます。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4</a:t>
            </a:fld>
            <a:endParaRPr kumimoji="1" lang="ja-JP" altLang="en-US"/>
          </a:p>
        </p:txBody>
      </p:sp>
    </p:spTree>
    <p:extLst>
      <p:ext uri="{BB962C8B-B14F-4D97-AF65-F5344CB8AC3E}">
        <p14:creationId xmlns:p14="http://schemas.microsoft.com/office/powerpoint/2010/main" val="17197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API</a:t>
            </a:r>
            <a:r>
              <a:rPr kumimoji="1" lang="ja-JP" altLang="en-US" dirty="0"/>
              <a:t>コールの繰り返しについて説明します。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このグラフはマルウェアファミリ</a:t>
            </a:r>
            <a:r>
              <a:rPr kumimoji="1" lang="en-US" altLang="ja-JP" dirty="0"/>
              <a:t>Trojan.Win32.agent</a:t>
            </a:r>
            <a:r>
              <a:rPr kumimoji="1" lang="ja-JP" altLang="en-US" dirty="0"/>
              <a:t>の、ある</a:t>
            </a:r>
            <a:r>
              <a:rPr kumimoji="1" lang="en-US" altLang="ja-JP" dirty="0"/>
              <a:t>2</a:t>
            </a:r>
            <a:r>
              <a:rPr kumimoji="1" lang="ja-JP" altLang="en-US" dirty="0"/>
              <a:t>つの検体の</a:t>
            </a:r>
            <a:r>
              <a:rPr kumimoji="1" lang="en-US" altLang="ja-JP" dirty="0"/>
              <a:t>API</a:t>
            </a:r>
            <a:r>
              <a:rPr kumimoji="1" lang="ja-JP" altLang="en-US" dirty="0"/>
              <a:t>コールの遷移を表しています。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この例では左右のグラフを比較したときに、色を付けている頂点が両グラフで共通していることを表していて、</a:t>
            </a:r>
            <a:r>
              <a:rPr kumimoji="1" lang="en-US" altLang="ja-JP" dirty="0"/>
              <a:t>API</a:t>
            </a:r>
            <a:r>
              <a:rPr kumimoji="1" lang="ja-JP" altLang="en-US" dirty="0"/>
              <a:t>コールから</a:t>
            </a:r>
            <a:r>
              <a:rPr kumimoji="1" lang="en-US" altLang="ja-JP" dirty="0"/>
              <a:t>API</a:t>
            </a:r>
            <a:r>
              <a:rPr kumimoji="1" lang="ja-JP" altLang="en-US" dirty="0"/>
              <a:t>コールへの遷移も同じ繰り返しの特徴を持っていることを示しています。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5</a:t>
            </a:fld>
            <a:endParaRPr kumimoji="1" lang="ja-JP" altLang="en-US"/>
          </a:p>
        </p:txBody>
      </p:sp>
    </p:spTree>
    <p:extLst>
      <p:ext uri="{BB962C8B-B14F-4D97-AF65-F5344CB8AC3E}">
        <p14:creationId xmlns:p14="http://schemas.microsoft.com/office/powerpoint/2010/main" val="2820022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次に、このグラフはマルウェアファミリ</a:t>
            </a:r>
            <a:r>
              <a:rPr kumimoji="1" lang="en-US" altLang="ja-JP" dirty="0"/>
              <a:t>Trojan.Win32.agent</a:t>
            </a:r>
            <a:r>
              <a:rPr kumimoji="1" lang="ja-JP" altLang="en-US" dirty="0"/>
              <a:t>の先ほどの検体とマルウェアファミリ</a:t>
            </a:r>
            <a:r>
              <a:rPr kumimoji="1" lang="en-US" altLang="ja-JP" dirty="0"/>
              <a:t>backdoor.win32.androm</a:t>
            </a:r>
            <a:r>
              <a:rPr kumimoji="1" lang="ja-JP" altLang="en-US" dirty="0"/>
              <a:t>のある検体の</a:t>
            </a:r>
            <a:r>
              <a:rPr kumimoji="1" lang="en-US" altLang="ja-JP" dirty="0"/>
              <a:t>API</a:t>
            </a:r>
            <a:r>
              <a:rPr kumimoji="1" lang="ja-JP" altLang="en-US" dirty="0"/>
              <a:t>コールの遷移を表しています。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この例では左右のグラフを比較したときに、マルウェアが呼び出す</a:t>
            </a:r>
            <a:r>
              <a:rPr kumimoji="1" lang="en-US" altLang="ja-JP" dirty="0"/>
              <a:t>API</a:t>
            </a:r>
            <a:r>
              <a:rPr kumimoji="1" lang="ja-JP" altLang="en-US"/>
              <a:t>の種類や</a:t>
            </a:r>
            <a:r>
              <a:rPr kumimoji="1" lang="en-US" altLang="ja-JP"/>
              <a:t>API</a:t>
            </a:r>
            <a:r>
              <a:rPr kumimoji="1" lang="ja-JP" altLang="en-US" dirty="0"/>
              <a:t>コールから</a:t>
            </a:r>
            <a:r>
              <a:rPr kumimoji="1" lang="en-US" altLang="ja-JP" dirty="0"/>
              <a:t>API</a:t>
            </a:r>
            <a:r>
              <a:rPr kumimoji="1" lang="ja-JP" altLang="en-US" dirty="0"/>
              <a:t>コールへの遷移が異なっていることを示しています。</a:t>
            </a:r>
            <a:endParaRPr kumimoji="1" lang="en-US" altLang="ja-JP" dirty="0"/>
          </a:p>
          <a:p>
            <a:r>
              <a:rPr kumimoji="1" lang="ja-JP" altLang="en-US" dirty="0"/>
              <a:t>以上のことから、繰り返し構造に着目する</a:t>
            </a:r>
            <a:r>
              <a:rPr kumimoji="1" lang="en-US" altLang="ja-JP" dirty="0"/>
              <a:t>LZT</a:t>
            </a:r>
            <a:r>
              <a:rPr kumimoji="1" lang="ja-JP" altLang="en-US" dirty="0"/>
              <a:t>の辞書を用いて圧縮することで、同じマルウェアファミリの検体で作成された辞書と異なるマルウェアファミリの検体で作成された辞書では圧縮率に差が生じるようになります。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6</a:t>
            </a:fld>
            <a:endParaRPr kumimoji="1" lang="ja-JP" altLang="en-US"/>
          </a:p>
        </p:txBody>
      </p:sp>
    </p:spTree>
    <p:extLst>
      <p:ext uri="{BB962C8B-B14F-4D97-AF65-F5344CB8AC3E}">
        <p14:creationId xmlns:p14="http://schemas.microsoft.com/office/powerpoint/2010/main" val="2259670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次に、圧縮アルゴリズム</a:t>
            </a:r>
            <a:r>
              <a:rPr kumimoji="1" lang="en-US" altLang="ja-JP"/>
              <a:t>LZT</a:t>
            </a:r>
            <a:r>
              <a:rPr kumimoji="1" lang="ja-JP" altLang="en-US"/>
              <a:t>について説明します。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LZT</a:t>
            </a:r>
            <a:r>
              <a:rPr kumimoji="1" lang="ja-JP" altLang="en-US"/>
              <a:t>とは</a:t>
            </a:r>
            <a:r>
              <a:rPr kumimoji="1" lang="en-US" altLang="ja-JP" err="1"/>
              <a:t>Tischer</a:t>
            </a:r>
            <a:r>
              <a:rPr kumimoji="1" lang="ja-JP" altLang="en-US"/>
              <a:t>によって開発された圧縮アルゴリズムで、辞書を用いて圧縮を行っています。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また、同様に辞書を用いた圧縮アルゴリズムである</a:t>
            </a:r>
            <a:r>
              <a:rPr kumimoji="1" lang="en-US" altLang="ja-JP"/>
              <a:t>LZW</a:t>
            </a:r>
            <a:r>
              <a:rPr kumimoji="1" lang="ja-JP" altLang="en-US"/>
              <a:t>からの改良点は、辞書が満杯になったときに最も長い間使われていない語を取り除くことによって辞書の空きスペースを確保することです。これによって不必要な語が辞書から外されるため、データの局所的な偏在も辞書に反映することが可能になり、高い圧縮率を期待することができ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7</a:t>
            </a:fld>
            <a:endParaRPr kumimoji="1" lang="ja-JP" altLang="en-US"/>
          </a:p>
        </p:txBody>
      </p:sp>
    </p:spTree>
    <p:extLst>
      <p:ext uri="{BB962C8B-B14F-4D97-AF65-F5344CB8AC3E}">
        <p14:creationId xmlns:p14="http://schemas.microsoft.com/office/powerpoint/2010/main" val="1137501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実験方法について説明します。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まず、</a:t>
            </a:r>
            <a:r>
              <a:rPr kumimoji="1" lang="en-US" altLang="ja-JP"/>
              <a:t>FFRI Dataset</a:t>
            </a:r>
            <a:r>
              <a:rPr kumimoji="1" lang="ja-JP" altLang="en-US"/>
              <a:t>より</a:t>
            </a:r>
            <a:r>
              <a:rPr kumimoji="1" lang="en-US" altLang="ja-JP"/>
              <a:t>API</a:t>
            </a:r>
            <a:r>
              <a:rPr kumimoji="1" lang="ja-JP" altLang="en-US"/>
              <a:t>コール列を作成します。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次に、特徴抽出用検体を</a:t>
            </a:r>
            <a:r>
              <a:rPr kumimoji="1" lang="en-US" altLang="ja-JP"/>
              <a:t>LZT</a:t>
            </a:r>
            <a:r>
              <a:rPr kumimoji="1" lang="ja-JP" altLang="en-US"/>
              <a:t>によって圧縮し、そこで作成された辞書を用いて特徴抽出用検体に選ばれなかった検体を圧縮し、圧縮率を求めます。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最後に、得られた圧縮率を特徴ベクトルとして</a:t>
            </a:r>
            <a:r>
              <a:rPr kumimoji="1" lang="en-US" altLang="ja-JP"/>
              <a:t>SVM</a:t>
            </a:r>
            <a:r>
              <a:rPr kumimoji="1" lang="ja-JP" altLang="en-US"/>
              <a:t>に与え、４分割交差検証を実施して評価します。</a:t>
            </a:r>
            <a:endParaRPr kumimoji="1" lang="en-US" altLang="ja-JP"/>
          </a:p>
        </p:txBody>
      </p:sp>
      <p:sp>
        <p:nvSpPr>
          <p:cNvPr id="4" name="スライド番号プレースホルダー 3"/>
          <p:cNvSpPr>
            <a:spLocks noGrp="1"/>
          </p:cNvSpPr>
          <p:nvPr>
            <p:ph type="sldNum" sz="quarter" idx="5"/>
          </p:nvPr>
        </p:nvSpPr>
        <p:spPr/>
        <p:txBody>
          <a:bodyPr/>
          <a:lstStyle/>
          <a:p>
            <a:fld id="{02E7F402-6EA2-41BD-ACE0-99A74A469892}" type="slidenum">
              <a:rPr kumimoji="1" lang="ja-JP" altLang="en-US" smtClean="0"/>
              <a:t>8</a:t>
            </a:fld>
            <a:endParaRPr kumimoji="1" lang="ja-JP" altLang="en-US"/>
          </a:p>
        </p:txBody>
      </p:sp>
    </p:spTree>
    <p:extLst>
      <p:ext uri="{BB962C8B-B14F-4D97-AF65-F5344CB8AC3E}">
        <p14:creationId xmlns:p14="http://schemas.microsoft.com/office/powerpoint/2010/main" val="741660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7AE11F-D728-479F-BF58-D320A5A43C2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FA1ED1B-F510-418E-A72A-71D37E861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C54811C-3E6B-4104-805F-BB4767CB4B1E}"/>
              </a:ext>
            </a:extLst>
          </p:cNvPr>
          <p:cNvSpPr>
            <a:spLocks noGrp="1"/>
          </p:cNvSpPr>
          <p:nvPr>
            <p:ph type="dt" sz="half" idx="10"/>
          </p:nvPr>
        </p:nvSpPr>
        <p:spPr/>
        <p:txBody>
          <a:bodyPr/>
          <a:lstStyle/>
          <a:p>
            <a:fld id="{E30515C3-1F2E-4D90-AA32-28D31E36798F}" type="datetime1">
              <a:rPr kumimoji="1" lang="ja-JP" altLang="en-US" smtClean="0"/>
              <a:t>2022/2/16</a:t>
            </a:fld>
            <a:endParaRPr kumimoji="1" lang="ja-JP" altLang="en-US"/>
          </a:p>
        </p:txBody>
      </p:sp>
      <p:sp>
        <p:nvSpPr>
          <p:cNvPr id="5" name="フッター プレースホルダー 4">
            <a:extLst>
              <a:ext uri="{FF2B5EF4-FFF2-40B4-BE49-F238E27FC236}">
                <a16:creationId xmlns:a16="http://schemas.microsoft.com/office/drawing/2014/main" id="{A2AC37E5-1AF0-4EA2-9983-A2811CBA41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74F10E8-B544-4C8C-BAE1-42D33238A97F}"/>
              </a:ext>
            </a:extLst>
          </p:cNvPr>
          <p:cNvSpPr>
            <a:spLocks noGrp="1"/>
          </p:cNvSpPr>
          <p:nvPr>
            <p:ph type="sldNum" sz="quarter" idx="12"/>
          </p:nvPr>
        </p:nvSpPr>
        <p:spPr/>
        <p:txBody>
          <a:bodyPr/>
          <a:lstStyle>
            <a:lvl1pPr>
              <a:defRPr sz="1400" b="1"/>
            </a:lvl1pPr>
          </a:lstStyle>
          <a:p>
            <a:fld id="{73AC832D-9413-403A-8EF9-FF0A2503BC7B}" type="slidenum">
              <a:rPr lang="ja-JP" altLang="en-US" smtClean="0"/>
              <a:pPr/>
              <a:t>‹#›</a:t>
            </a:fld>
            <a:endParaRPr lang="ja-JP" altLang="en-US"/>
          </a:p>
        </p:txBody>
      </p:sp>
    </p:spTree>
    <p:extLst>
      <p:ext uri="{BB962C8B-B14F-4D97-AF65-F5344CB8AC3E}">
        <p14:creationId xmlns:p14="http://schemas.microsoft.com/office/powerpoint/2010/main" val="2855392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F81499-CD8D-427E-B8BB-F0828220D06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A07F4D5-E33C-43D9-91BA-E4E05965A83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02A96A-868D-436B-9859-1A8A79D1BDAD}"/>
              </a:ext>
            </a:extLst>
          </p:cNvPr>
          <p:cNvSpPr>
            <a:spLocks noGrp="1"/>
          </p:cNvSpPr>
          <p:nvPr>
            <p:ph type="dt" sz="half" idx="10"/>
          </p:nvPr>
        </p:nvSpPr>
        <p:spPr/>
        <p:txBody>
          <a:bodyPr/>
          <a:lstStyle/>
          <a:p>
            <a:fld id="{9B5A1568-25D4-4541-8FC7-6EF6F97C79D9}" type="datetime1">
              <a:rPr kumimoji="1" lang="ja-JP" altLang="en-US" smtClean="0"/>
              <a:t>2022/2/16</a:t>
            </a:fld>
            <a:endParaRPr kumimoji="1" lang="ja-JP" altLang="en-US"/>
          </a:p>
        </p:txBody>
      </p:sp>
      <p:sp>
        <p:nvSpPr>
          <p:cNvPr id="5" name="フッター プレースホルダー 4">
            <a:extLst>
              <a:ext uri="{FF2B5EF4-FFF2-40B4-BE49-F238E27FC236}">
                <a16:creationId xmlns:a16="http://schemas.microsoft.com/office/drawing/2014/main" id="{64A622FE-63F0-42A6-936D-4F52829ED9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0D3627-7811-4EA4-9FC7-030BE3D0E120}"/>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384412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D98D9DD-8A31-426A-A1E6-4D3A6BDAB2B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8F9FDD4-33D6-4BAB-9C44-D6DEC6EF7DB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91163A-D96A-4EF3-952A-39BC2E1D3987}"/>
              </a:ext>
            </a:extLst>
          </p:cNvPr>
          <p:cNvSpPr>
            <a:spLocks noGrp="1"/>
          </p:cNvSpPr>
          <p:nvPr>
            <p:ph type="dt" sz="half" idx="10"/>
          </p:nvPr>
        </p:nvSpPr>
        <p:spPr/>
        <p:txBody>
          <a:bodyPr/>
          <a:lstStyle/>
          <a:p>
            <a:fld id="{5FFFEFF5-DC5F-4C1D-9B7C-17FD4FBE562B}" type="datetime1">
              <a:rPr kumimoji="1" lang="ja-JP" altLang="en-US" smtClean="0"/>
              <a:t>2022/2/16</a:t>
            </a:fld>
            <a:endParaRPr kumimoji="1" lang="ja-JP" altLang="en-US"/>
          </a:p>
        </p:txBody>
      </p:sp>
      <p:sp>
        <p:nvSpPr>
          <p:cNvPr id="5" name="フッター プレースホルダー 4">
            <a:extLst>
              <a:ext uri="{FF2B5EF4-FFF2-40B4-BE49-F238E27FC236}">
                <a16:creationId xmlns:a16="http://schemas.microsoft.com/office/drawing/2014/main" id="{EC4038E9-9E4C-40FA-91BD-3568C1A5B04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D198ED-7654-470B-88EC-B5E1605A4B07}"/>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1654306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A93F87-0939-43EE-A20E-8C3912B54D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0FB334-751A-4B10-A943-CA9D66F8E84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E48F4C-D729-4843-8C6A-FF30E5BAB5FB}"/>
              </a:ext>
            </a:extLst>
          </p:cNvPr>
          <p:cNvSpPr>
            <a:spLocks noGrp="1"/>
          </p:cNvSpPr>
          <p:nvPr>
            <p:ph type="dt" sz="half" idx="10"/>
          </p:nvPr>
        </p:nvSpPr>
        <p:spPr/>
        <p:txBody>
          <a:bodyPr/>
          <a:lstStyle/>
          <a:p>
            <a:fld id="{E785555C-9824-4BC1-90B5-D3390A78CB7C}" type="datetime1">
              <a:rPr kumimoji="1" lang="ja-JP" altLang="en-US" smtClean="0"/>
              <a:t>2022/2/16</a:t>
            </a:fld>
            <a:endParaRPr kumimoji="1" lang="ja-JP" altLang="en-US"/>
          </a:p>
        </p:txBody>
      </p:sp>
      <p:sp>
        <p:nvSpPr>
          <p:cNvPr id="5" name="フッター プレースホルダー 4">
            <a:extLst>
              <a:ext uri="{FF2B5EF4-FFF2-40B4-BE49-F238E27FC236}">
                <a16:creationId xmlns:a16="http://schemas.microsoft.com/office/drawing/2014/main" id="{F423D6DB-91AA-4A08-AF13-870CE48A59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765B18-17C6-4749-96EB-235ED21F9D10}"/>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339916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A93F87-0939-43EE-A20E-8C3912B54D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0FB334-751A-4B10-A943-CA9D66F8E84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E48F4C-D729-4843-8C6A-FF30E5BAB5FB}"/>
              </a:ext>
            </a:extLst>
          </p:cNvPr>
          <p:cNvSpPr>
            <a:spLocks noGrp="1"/>
          </p:cNvSpPr>
          <p:nvPr>
            <p:ph type="dt" sz="half" idx="10"/>
          </p:nvPr>
        </p:nvSpPr>
        <p:spPr/>
        <p:txBody>
          <a:bodyPr/>
          <a:lstStyle/>
          <a:p>
            <a:fld id="{4435B7F7-ABFA-42C4-8727-D0E1118A806A}" type="datetime1">
              <a:rPr kumimoji="1" lang="ja-JP" altLang="en-US" smtClean="0"/>
              <a:t>2022/2/16</a:t>
            </a:fld>
            <a:endParaRPr kumimoji="1" lang="ja-JP" altLang="en-US"/>
          </a:p>
        </p:txBody>
      </p:sp>
      <p:sp>
        <p:nvSpPr>
          <p:cNvPr id="5" name="フッター プレースホルダー 4">
            <a:extLst>
              <a:ext uri="{FF2B5EF4-FFF2-40B4-BE49-F238E27FC236}">
                <a16:creationId xmlns:a16="http://schemas.microsoft.com/office/drawing/2014/main" id="{F423D6DB-91AA-4A08-AF13-870CE48A59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765B18-17C6-4749-96EB-235ED21F9D10}"/>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339916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EEDE36-BF5F-4FA7-9C2D-EE69542DB2E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FA07D1-F313-44E2-BD58-272D613932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B64D23-05F8-4BA1-B2E7-DD50F6FA4A61}"/>
              </a:ext>
            </a:extLst>
          </p:cNvPr>
          <p:cNvSpPr>
            <a:spLocks noGrp="1"/>
          </p:cNvSpPr>
          <p:nvPr>
            <p:ph type="dt" sz="half" idx="10"/>
          </p:nvPr>
        </p:nvSpPr>
        <p:spPr/>
        <p:txBody>
          <a:bodyPr/>
          <a:lstStyle/>
          <a:p>
            <a:fld id="{29D3602C-76B0-49B0-82E1-71A2D4A17C97}" type="datetime1">
              <a:rPr kumimoji="1" lang="ja-JP" altLang="en-US" smtClean="0"/>
              <a:t>2022/2/16</a:t>
            </a:fld>
            <a:endParaRPr kumimoji="1" lang="ja-JP" altLang="en-US"/>
          </a:p>
        </p:txBody>
      </p:sp>
      <p:sp>
        <p:nvSpPr>
          <p:cNvPr id="5" name="フッター プレースホルダー 4">
            <a:extLst>
              <a:ext uri="{FF2B5EF4-FFF2-40B4-BE49-F238E27FC236}">
                <a16:creationId xmlns:a16="http://schemas.microsoft.com/office/drawing/2014/main" id="{377ACE66-63B2-40B6-8E74-A7D214B8EB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E5225B-5D06-44A6-A7A3-DF0EC762C8BD}"/>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312683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44E04C-7A55-4BF5-9297-297965A1A7A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1F864D-712C-4E01-BFE8-B2FB60209D5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B0E1508-F049-4348-9FEE-8E41A8B912D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7E576B5-72CD-45C5-82C6-0C6A690C02BB}"/>
              </a:ext>
            </a:extLst>
          </p:cNvPr>
          <p:cNvSpPr>
            <a:spLocks noGrp="1"/>
          </p:cNvSpPr>
          <p:nvPr>
            <p:ph type="dt" sz="half" idx="10"/>
          </p:nvPr>
        </p:nvSpPr>
        <p:spPr/>
        <p:txBody>
          <a:bodyPr/>
          <a:lstStyle/>
          <a:p>
            <a:fld id="{4F59735C-12BE-4421-AC31-3F041CF3DA2B}" type="datetime1">
              <a:rPr kumimoji="1" lang="ja-JP" altLang="en-US" smtClean="0"/>
              <a:t>2022/2/16</a:t>
            </a:fld>
            <a:endParaRPr kumimoji="1" lang="ja-JP" altLang="en-US"/>
          </a:p>
        </p:txBody>
      </p:sp>
      <p:sp>
        <p:nvSpPr>
          <p:cNvPr id="6" name="フッター プレースホルダー 5">
            <a:extLst>
              <a:ext uri="{FF2B5EF4-FFF2-40B4-BE49-F238E27FC236}">
                <a16:creationId xmlns:a16="http://schemas.microsoft.com/office/drawing/2014/main" id="{7F7B5F8F-A9B4-46EF-AF77-156CEA77BBD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5431645-2F89-462B-B539-F822277DBCB0}"/>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3672872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BE2A4B-27ED-49E7-A436-61BB0484EF4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FE4DFA2-AE21-4ABC-A92A-80143279C2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9470FE0-7862-48C9-8F8F-9C91C0AC8EC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E5F4F0B-C5BC-4D66-B220-0D1EEFE84F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E96933F-31D1-4174-B9CF-DD6EC616919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5F769F4-FECD-4D97-9905-FC319D3FD10D}"/>
              </a:ext>
            </a:extLst>
          </p:cNvPr>
          <p:cNvSpPr>
            <a:spLocks noGrp="1"/>
          </p:cNvSpPr>
          <p:nvPr>
            <p:ph type="dt" sz="half" idx="10"/>
          </p:nvPr>
        </p:nvSpPr>
        <p:spPr/>
        <p:txBody>
          <a:bodyPr/>
          <a:lstStyle/>
          <a:p>
            <a:fld id="{3601F7A5-B6CA-473A-B0F3-02DE87BC86F8}" type="datetime1">
              <a:rPr kumimoji="1" lang="ja-JP" altLang="en-US" smtClean="0"/>
              <a:t>2022/2/16</a:t>
            </a:fld>
            <a:endParaRPr kumimoji="1" lang="ja-JP" altLang="en-US"/>
          </a:p>
        </p:txBody>
      </p:sp>
      <p:sp>
        <p:nvSpPr>
          <p:cNvPr id="8" name="フッター プレースホルダー 7">
            <a:extLst>
              <a:ext uri="{FF2B5EF4-FFF2-40B4-BE49-F238E27FC236}">
                <a16:creationId xmlns:a16="http://schemas.microsoft.com/office/drawing/2014/main" id="{253FEB05-DB6E-4295-9687-0E78FAB270D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A3EE900-F5AB-431E-9A4F-236B7E9DD8DB}"/>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4368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49FB09-CDCA-4B62-9945-2AB80F98971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C177989-643D-4651-A09F-4084D58D728C}"/>
              </a:ext>
            </a:extLst>
          </p:cNvPr>
          <p:cNvSpPr>
            <a:spLocks noGrp="1"/>
          </p:cNvSpPr>
          <p:nvPr>
            <p:ph type="dt" sz="half" idx="10"/>
          </p:nvPr>
        </p:nvSpPr>
        <p:spPr/>
        <p:txBody>
          <a:bodyPr/>
          <a:lstStyle/>
          <a:p>
            <a:fld id="{FA360AC2-4433-4DC5-92ED-ED3A736E632A}" type="datetime1">
              <a:rPr kumimoji="1" lang="ja-JP" altLang="en-US" smtClean="0"/>
              <a:t>2022/2/16</a:t>
            </a:fld>
            <a:endParaRPr kumimoji="1" lang="ja-JP" altLang="en-US"/>
          </a:p>
        </p:txBody>
      </p:sp>
      <p:sp>
        <p:nvSpPr>
          <p:cNvPr id="4" name="フッター プレースホルダー 3">
            <a:extLst>
              <a:ext uri="{FF2B5EF4-FFF2-40B4-BE49-F238E27FC236}">
                <a16:creationId xmlns:a16="http://schemas.microsoft.com/office/drawing/2014/main" id="{0EC2C905-A88F-4D58-8B1C-50382BDCEB8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0728C4F-0679-4160-84A9-1221FA345049}"/>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380951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747237E-8F1D-40B3-9050-6C19DC72CDAC}"/>
              </a:ext>
            </a:extLst>
          </p:cNvPr>
          <p:cNvSpPr>
            <a:spLocks noGrp="1"/>
          </p:cNvSpPr>
          <p:nvPr>
            <p:ph type="dt" sz="half" idx="10"/>
          </p:nvPr>
        </p:nvSpPr>
        <p:spPr/>
        <p:txBody>
          <a:bodyPr/>
          <a:lstStyle/>
          <a:p>
            <a:fld id="{37ECD769-377F-4776-BF0C-725EDCA551AB}" type="datetime1">
              <a:rPr kumimoji="1" lang="ja-JP" altLang="en-US" smtClean="0"/>
              <a:t>2022/2/16</a:t>
            </a:fld>
            <a:endParaRPr kumimoji="1" lang="ja-JP" altLang="en-US"/>
          </a:p>
        </p:txBody>
      </p:sp>
      <p:sp>
        <p:nvSpPr>
          <p:cNvPr id="3" name="フッター プレースホルダー 2">
            <a:extLst>
              <a:ext uri="{FF2B5EF4-FFF2-40B4-BE49-F238E27FC236}">
                <a16:creationId xmlns:a16="http://schemas.microsoft.com/office/drawing/2014/main" id="{6872839B-9564-49F9-B28C-1A160D75661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F377DA8-D5E1-4B4E-98A6-AAD017BB62B8}"/>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160137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DB8E97-C60F-4539-8BE8-83A6C079CB3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0C47D42-C9EE-4165-BF98-247E173ED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265E71E-EDB2-4593-A76C-AD8517A80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4BDAF23-557F-41F5-BC97-A22569A4BE7B}"/>
              </a:ext>
            </a:extLst>
          </p:cNvPr>
          <p:cNvSpPr>
            <a:spLocks noGrp="1"/>
          </p:cNvSpPr>
          <p:nvPr>
            <p:ph type="dt" sz="half" idx="10"/>
          </p:nvPr>
        </p:nvSpPr>
        <p:spPr/>
        <p:txBody>
          <a:bodyPr/>
          <a:lstStyle/>
          <a:p>
            <a:fld id="{F45120EF-09D3-4339-8456-FBA2C5455CB6}" type="datetime1">
              <a:rPr kumimoji="1" lang="ja-JP" altLang="en-US" smtClean="0"/>
              <a:t>2022/2/16</a:t>
            </a:fld>
            <a:endParaRPr kumimoji="1" lang="ja-JP" altLang="en-US"/>
          </a:p>
        </p:txBody>
      </p:sp>
      <p:sp>
        <p:nvSpPr>
          <p:cNvPr id="6" name="フッター プレースホルダー 5">
            <a:extLst>
              <a:ext uri="{FF2B5EF4-FFF2-40B4-BE49-F238E27FC236}">
                <a16:creationId xmlns:a16="http://schemas.microsoft.com/office/drawing/2014/main" id="{49016972-006C-4E01-9EA5-5F4B1D4008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9F22F0-DC27-4B86-B292-22546164DA35}"/>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111549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61B1EE-E991-4C8B-858F-5398A2E0C94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934570F-2211-46CF-9306-0BC7F995DF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B7E76E0-36D7-416F-81EB-57A8F13C35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FBDB67C-D383-4AFA-A95B-B73A34150CF0}"/>
              </a:ext>
            </a:extLst>
          </p:cNvPr>
          <p:cNvSpPr>
            <a:spLocks noGrp="1"/>
          </p:cNvSpPr>
          <p:nvPr>
            <p:ph type="dt" sz="half" idx="10"/>
          </p:nvPr>
        </p:nvSpPr>
        <p:spPr/>
        <p:txBody>
          <a:bodyPr/>
          <a:lstStyle/>
          <a:p>
            <a:fld id="{D0DCB408-942E-4D6C-B799-333CBC2880D2}" type="datetime1">
              <a:rPr kumimoji="1" lang="ja-JP" altLang="en-US" smtClean="0"/>
              <a:t>2022/2/16</a:t>
            </a:fld>
            <a:endParaRPr kumimoji="1" lang="ja-JP" altLang="en-US"/>
          </a:p>
        </p:txBody>
      </p:sp>
      <p:sp>
        <p:nvSpPr>
          <p:cNvPr id="6" name="フッター プレースホルダー 5">
            <a:extLst>
              <a:ext uri="{FF2B5EF4-FFF2-40B4-BE49-F238E27FC236}">
                <a16:creationId xmlns:a16="http://schemas.microsoft.com/office/drawing/2014/main" id="{0850E2FC-F766-47B2-A2D5-3D52180A290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CD3D117-B857-404A-942D-B019D61E37B2}"/>
              </a:ext>
            </a:extLst>
          </p:cNvPr>
          <p:cNvSpPr>
            <a:spLocks noGrp="1"/>
          </p:cNvSpPr>
          <p:nvPr>
            <p:ph type="sldNum" sz="quarter" idx="12"/>
          </p:nvPr>
        </p:nvSpPr>
        <p:spPr/>
        <p:txBody>
          <a:body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4126329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8B17CBA-59FE-403F-8463-D46D2E700C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28F7481-4968-42F9-9C30-143678197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F3A12E-4D57-4A31-B5CE-EBBC5042DA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9B48B-E508-47E4-81C3-74A27418FA30}" type="datetime1">
              <a:rPr kumimoji="1" lang="ja-JP" altLang="en-US" smtClean="0"/>
              <a:t>2022/2/16</a:t>
            </a:fld>
            <a:endParaRPr kumimoji="1" lang="ja-JP" altLang="en-US"/>
          </a:p>
        </p:txBody>
      </p:sp>
      <p:sp>
        <p:nvSpPr>
          <p:cNvPr id="5" name="フッター プレースホルダー 4">
            <a:extLst>
              <a:ext uri="{FF2B5EF4-FFF2-40B4-BE49-F238E27FC236}">
                <a16:creationId xmlns:a16="http://schemas.microsoft.com/office/drawing/2014/main" id="{468CEE39-F58A-430A-9F41-60E6B8AC00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BB2DD68-72DF-4FDC-91EC-4D4F6421D2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939818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8B17CBA-59FE-403F-8463-D46D2E700C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28F7481-4968-42F9-9C30-143678197E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F3A12E-4D57-4A31-B5CE-EBBC5042DA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CC920F-8E01-465F-BEA5-694656FD2F6C}" type="datetime1">
              <a:rPr kumimoji="1" lang="ja-JP" altLang="en-US" smtClean="0"/>
              <a:t>2022/2/16</a:t>
            </a:fld>
            <a:endParaRPr kumimoji="1" lang="ja-JP" altLang="en-US"/>
          </a:p>
        </p:txBody>
      </p:sp>
      <p:sp>
        <p:nvSpPr>
          <p:cNvPr id="5" name="フッター プレースホルダー 4">
            <a:extLst>
              <a:ext uri="{FF2B5EF4-FFF2-40B4-BE49-F238E27FC236}">
                <a16:creationId xmlns:a16="http://schemas.microsoft.com/office/drawing/2014/main" id="{468CEE39-F58A-430A-9F41-60E6B8AC00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BB2DD68-72DF-4FDC-91EC-4D4F6421D2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C832D-9413-403A-8EF9-FF0A2503BC7B}" type="slidenum">
              <a:rPr kumimoji="1" lang="ja-JP" altLang="en-US" smtClean="0"/>
              <a:t>‹#›</a:t>
            </a:fld>
            <a:endParaRPr kumimoji="1" lang="ja-JP" altLang="en-US"/>
          </a:p>
        </p:txBody>
      </p:sp>
    </p:spTree>
    <p:extLst>
      <p:ext uri="{BB962C8B-B14F-4D97-AF65-F5344CB8AC3E}">
        <p14:creationId xmlns:p14="http://schemas.microsoft.com/office/powerpoint/2010/main" val="939818449"/>
      </p:ext>
    </p:extLst>
  </p:cSld>
  <p:clrMap bg1="lt1" tx1="dk1" bg2="lt2" tx2="dk2" accent1="accent1" accent2="accent2" accent3="accent3" accent4="accent4" accent5="accent5" accent6="accent6" hlink="hlink" folHlink="folHlink"/>
  <p:sldLayoutIdLst>
    <p:sldLayoutId id="2147483661" r:id="rId1"/>
  </p:sldLayoutIdLst>
  <p:hf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mcafee.com/enterprise/ja-jp/assets/reports/rp-quarterly-threats-jun-2021.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www.mcafee.com/enterprise/ja-jp/assets/reports/rp-threats-jun-2021.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47AE83B-BC21-437F-AD4B-F6571DEA66CD}"/>
              </a:ext>
            </a:extLst>
          </p:cNvPr>
          <p:cNvSpPr>
            <a:spLocks noGrp="1"/>
          </p:cNvSpPr>
          <p:nvPr>
            <p:ph type="ctrTitle"/>
          </p:nvPr>
        </p:nvSpPr>
        <p:spPr>
          <a:xfrm>
            <a:off x="1285241" y="413926"/>
            <a:ext cx="9231410" cy="3542045"/>
          </a:xfrm>
        </p:spPr>
        <p:txBody>
          <a:bodyPr anchor="b">
            <a:normAutofit/>
          </a:bodyPr>
          <a:lstStyle/>
          <a:p>
            <a:pPr algn="l"/>
            <a:r>
              <a:rPr kumimoji="1" lang="en-US" altLang="ja-JP" sz="4000" b="1"/>
              <a:t>API</a:t>
            </a:r>
            <a:r>
              <a:rPr kumimoji="1" lang="ja-JP" altLang="en-US" sz="4000" b="1"/>
              <a:t>コール列とデータ圧縮アルゴリズムを用いたマルウェア亜種分類について</a:t>
            </a:r>
          </a:p>
        </p:txBody>
      </p:sp>
      <p:sp>
        <p:nvSpPr>
          <p:cNvPr id="3" name="字幕 2">
            <a:extLst>
              <a:ext uri="{FF2B5EF4-FFF2-40B4-BE49-F238E27FC236}">
                <a16:creationId xmlns:a16="http://schemas.microsoft.com/office/drawing/2014/main" id="{157DF418-7A02-465C-A47F-D4032167D583}"/>
              </a:ext>
            </a:extLst>
          </p:cNvPr>
          <p:cNvSpPr>
            <a:spLocks noGrp="1"/>
          </p:cNvSpPr>
          <p:nvPr>
            <p:ph type="subTitle" idx="1"/>
          </p:nvPr>
        </p:nvSpPr>
        <p:spPr>
          <a:xfrm>
            <a:off x="1285241" y="4582814"/>
            <a:ext cx="7132335" cy="1312657"/>
          </a:xfrm>
        </p:spPr>
        <p:txBody>
          <a:bodyPr anchor="t">
            <a:normAutofit fontScale="85000" lnSpcReduction="20000"/>
          </a:bodyPr>
          <a:lstStyle/>
          <a:p>
            <a:pPr algn="l"/>
            <a:r>
              <a:rPr lang="ja-JP" altLang="en-US" sz="2200"/>
              <a:t>愛媛大学工学部情報工学科</a:t>
            </a:r>
            <a:endParaRPr lang="en-US" altLang="ja-JP" sz="2200"/>
          </a:p>
          <a:p>
            <a:pPr algn="l"/>
            <a:r>
              <a:rPr kumimoji="1" lang="ja-JP" altLang="en-US" sz="2200"/>
              <a:t>計算機</a:t>
            </a:r>
            <a:r>
              <a:rPr kumimoji="1" lang="en-US" altLang="ja-JP" sz="2200"/>
              <a:t>/</a:t>
            </a:r>
            <a:r>
              <a:rPr kumimoji="1" lang="ja-JP" altLang="en-US" sz="2200"/>
              <a:t>ソフトウェアシステム分野</a:t>
            </a:r>
            <a:endParaRPr kumimoji="1" lang="en-US" altLang="ja-JP" sz="2200"/>
          </a:p>
          <a:p>
            <a:pPr algn="l"/>
            <a:r>
              <a:rPr kumimoji="1" lang="en-US" altLang="ja-JP" sz="2200"/>
              <a:t>8535052B</a:t>
            </a:r>
            <a:r>
              <a:rPr kumimoji="1" lang="ja-JP" altLang="en-US" sz="2200"/>
              <a:t>　長尾康平</a:t>
            </a:r>
            <a:endParaRPr lang="en-US" altLang="ja-JP" sz="2200"/>
          </a:p>
          <a:p>
            <a:pPr algn="l"/>
            <a:r>
              <a:rPr kumimoji="1" lang="en-US" altLang="ja-JP" sz="2200"/>
              <a:t>2022/2/18</a:t>
            </a:r>
            <a:r>
              <a:rPr kumimoji="1" lang="ja-JP" altLang="en-US" sz="2200"/>
              <a:t>　卒業論文発表</a:t>
            </a:r>
            <a:endParaRPr kumimoji="1" lang="en-US" altLang="ja-JP" sz="2200"/>
          </a:p>
        </p:txBody>
      </p:sp>
    </p:spTree>
    <p:extLst>
      <p:ext uri="{BB962C8B-B14F-4D97-AF65-F5344CB8AC3E}">
        <p14:creationId xmlns:p14="http://schemas.microsoft.com/office/powerpoint/2010/main" val="407835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ja-JP" altLang="en-US" b="1"/>
              <a:t>実験結果</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日付プレースホルダー 3">
            <a:extLst>
              <a:ext uri="{FF2B5EF4-FFF2-40B4-BE49-F238E27FC236}">
                <a16:creationId xmlns:a16="http://schemas.microsoft.com/office/drawing/2014/main" id="{E0E1C8EB-3777-48C3-89D9-BF8B33B8FEF5}"/>
              </a:ext>
            </a:extLst>
          </p:cNvPr>
          <p:cNvSpPr>
            <a:spLocks noGrp="1"/>
          </p:cNvSpPr>
          <p:nvPr>
            <p:ph type="dt" sz="half" idx="10"/>
          </p:nvPr>
        </p:nvSpPr>
        <p:spPr/>
        <p:txBody>
          <a:bodyPr/>
          <a:lstStyle/>
          <a:p>
            <a:fld id="{915827DF-43EE-4676-959A-809752B382C2}" type="datetime1">
              <a:rPr kumimoji="1" lang="ja-JP" altLang="en-US" smtClean="0"/>
              <a:t>2022/2/16</a:t>
            </a:fld>
            <a:endParaRPr kumimoji="1" lang="ja-JP" altLang="en-US"/>
          </a:p>
        </p:txBody>
      </p:sp>
      <p:sp>
        <p:nvSpPr>
          <p:cNvPr id="5" name="スライド番号プレースホルダー 4">
            <a:extLst>
              <a:ext uri="{FF2B5EF4-FFF2-40B4-BE49-F238E27FC236}">
                <a16:creationId xmlns:a16="http://schemas.microsoft.com/office/drawing/2014/main" id="{674A55B3-39D1-4CCC-A651-6BBD0B81A0D3}"/>
              </a:ext>
            </a:extLst>
          </p:cNvPr>
          <p:cNvSpPr>
            <a:spLocks noGrp="1"/>
          </p:cNvSpPr>
          <p:nvPr>
            <p:ph type="sldNum" sz="quarter" idx="12"/>
          </p:nvPr>
        </p:nvSpPr>
        <p:spPr/>
        <p:txBody>
          <a:bodyPr/>
          <a:lstStyle/>
          <a:p>
            <a:fld id="{73AC832D-9413-403A-8EF9-FF0A2503BC7B}" type="slidenum">
              <a:rPr kumimoji="1" lang="ja-JP" altLang="en-US" smtClean="0"/>
              <a:t>9</a:t>
            </a:fld>
            <a:endParaRPr kumimoji="1" lang="ja-JP" altLang="en-US"/>
          </a:p>
        </p:txBody>
      </p:sp>
      <p:graphicFrame>
        <p:nvGraphicFramePr>
          <p:cNvPr id="11" name="表 11">
            <a:extLst>
              <a:ext uri="{FF2B5EF4-FFF2-40B4-BE49-F238E27FC236}">
                <a16:creationId xmlns:a16="http://schemas.microsoft.com/office/drawing/2014/main" id="{97AA05EF-731D-4202-8CB3-B87917ECAAD6}"/>
              </a:ext>
            </a:extLst>
          </p:cNvPr>
          <p:cNvGraphicFramePr>
            <a:graphicFrameLocks noGrp="1"/>
          </p:cNvGraphicFramePr>
          <p:nvPr>
            <p:ph idx="1"/>
            <p:extLst>
              <p:ext uri="{D42A27DB-BD31-4B8C-83A1-F6EECF244321}">
                <p14:modId xmlns:p14="http://schemas.microsoft.com/office/powerpoint/2010/main" val="1760540283"/>
              </p:ext>
            </p:extLst>
          </p:nvPr>
        </p:nvGraphicFramePr>
        <p:xfrm>
          <a:off x="2907096" y="1690688"/>
          <a:ext cx="3247391" cy="4663440"/>
        </p:xfrm>
        <a:graphic>
          <a:graphicData uri="http://schemas.openxmlformats.org/drawingml/2006/table">
            <a:tbl>
              <a:tblPr firstRow="1" bandRow="1">
                <a:tableStyleId>{00A15C55-8517-42AA-B614-E9B94910E393}</a:tableStyleId>
              </a:tblPr>
              <a:tblGrid>
                <a:gridCol w="525780">
                  <a:extLst>
                    <a:ext uri="{9D8B030D-6E8A-4147-A177-3AD203B41FA5}">
                      <a16:colId xmlns:a16="http://schemas.microsoft.com/office/drawing/2014/main" val="318249764"/>
                    </a:ext>
                  </a:extLst>
                </a:gridCol>
                <a:gridCol w="2038668">
                  <a:extLst>
                    <a:ext uri="{9D8B030D-6E8A-4147-A177-3AD203B41FA5}">
                      <a16:colId xmlns:a16="http://schemas.microsoft.com/office/drawing/2014/main" val="139576214"/>
                    </a:ext>
                  </a:extLst>
                </a:gridCol>
                <a:gridCol w="682943">
                  <a:extLst>
                    <a:ext uri="{9D8B030D-6E8A-4147-A177-3AD203B41FA5}">
                      <a16:colId xmlns:a16="http://schemas.microsoft.com/office/drawing/2014/main" val="3879111549"/>
                    </a:ext>
                  </a:extLst>
                </a:gridCol>
              </a:tblGrid>
              <a:tr h="126285">
                <a:tc>
                  <a:txBody>
                    <a:bodyPr/>
                    <a:lstStyle/>
                    <a:p>
                      <a:pPr algn="ctr"/>
                      <a:r>
                        <a:rPr kumimoji="1" lang="en-US" altLang="ja-JP" sz="1200"/>
                        <a:t>No.</a:t>
                      </a:r>
                      <a:endParaRPr kumimoji="1" lang="ja-JP" altLang="en-US" sz="1200"/>
                    </a:p>
                  </a:txBody>
                  <a:tcPr/>
                </a:tc>
                <a:tc>
                  <a:txBody>
                    <a:bodyPr/>
                    <a:lstStyle/>
                    <a:p>
                      <a:pPr algn="ctr"/>
                      <a:r>
                        <a:rPr kumimoji="1" lang="ja-JP" altLang="en-US" sz="1200"/>
                        <a:t>ファミリ名</a:t>
                      </a:r>
                    </a:p>
                  </a:txBody>
                  <a:tcPr/>
                </a:tc>
                <a:tc>
                  <a:txBody>
                    <a:bodyPr/>
                    <a:lstStyle/>
                    <a:p>
                      <a:pPr algn="ctr"/>
                      <a:r>
                        <a:rPr kumimoji="1" lang="ja-JP" altLang="en-US" sz="1200"/>
                        <a:t>正解率</a:t>
                      </a:r>
                    </a:p>
                  </a:txBody>
                  <a:tcPr/>
                </a:tc>
                <a:extLst>
                  <a:ext uri="{0D108BD9-81ED-4DB2-BD59-A6C34878D82A}">
                    <a16:rowId xmlns:a16="http://schemas.microsoft.com/office/drawing/2014/main" val="3087573045"/>
                  </a:ext>
                </a:extLst>
              </a:tr>
              <a:tr h="126285">
                <a:tc>
                  <a:txBody>
                    <a:bodyPr/>
                    <a:lstStyle/>
                    <a:p>
                      <a:pPr algn="ctr"/>
                      <a:r>
                        <a:rPr kumimoji="1" lang="en-US" altLang="ja-JP" sz="1200"/>
                        <a:t>1</a:t>
                      </a:r>
                      <a:endParaRPr kumimoji="1" lang="ja-JP" altLang="en-US" sz="1200"/>
                    </a:p>
                  </a:txBody>
                  <a:tcPr/>
                </a:tc>
                <a:tc>
                  <a:txBody>
                    <a:bodyPr/>
                    <a:lstStyle/>
                    <a:p>
                      <a:pPr algn="l"/>
                      <a:r>
                        <a:rPr lang="en-US" altLang="ja-JP" sz="1200"/>
                        <a:t>Bakdoor.Win32.Androm</a:t>
                      </a:r>
                      <a:endParaRPr kumimoji="1" lang="ja-JP" altLang="en-US" sz="1200"/>
                    </a:p>
                  </a:txBody>
                  <a:tcPr/>
                </a:tc>
                <a:tc>
                  <a:txBody>
                    <a:bodyPr/>
                    <a:lstStyle/>
                    <a:p>
                      <a:pPr algn="ctr"/>
                      <a:r>
                        <a:rPr lang="en-US" altLang="ja-JP" sz="1200"/>
                        <a:t>80.74</a:t>
                      </a:r>
                      <a:endParaRPr kumimoji="1" lang="ja-JP" altLang="en-US" sz="1200"/>
                    </a:p>
                  </a:txBody>
                  <a:tcPr/>
                </a:tc>
                <a:extLst>
                  <a:ext uri="{0D108BD9-81ED-4DB2-BD59-A6C34878D82A}">
                    <a16:rowId xmlns:a16="http://schemas.microsoft.com/office/drawing/2014/main" val="45753501"/>
                  </a:ext>
                </a:extLst>
              </a:tr>
              <a:tr h="126285">
                <a:tc>
                  <a:txBody>
                    <a:bodyPr/>
                    <a:lstStyle/>
                    <a:p>
                      <a:pPr algn="ctr"/>
                      <a:r>
                        <a:rPr kumimoji="1" lang="en-US" altLang="ja-JP" sz="1200"/>
                        <a:t>2</a:t>
                      </a:r>
                      <a:endParaRPr kumimoji="1" lang="ja-JP" altLang="en-US" sz="1200"/>
                    </a:p>
                  </a:txBody>
                  <a:tcPr/>
                </a:tc>
                <a:tc>
                  <a:txBody>
                    <a:bodyPr/>
                    <a:lstStyle/>
                    <a:p>
                      <a:pPr algn="l"/>
                      <a:r>
                        <a:rPr lang="en-US" altLang="ja-JP" sz="1200"/>
                        <a:t>Bakdoor.Wi32.DarkKomet</a:t>
                      </a:r>
                      <a:endParaRPr kumimoji="1" lang="ja-JP" altLang="en-US" sz="1200"/>
                    </a:p>
                  </a:txBody>
                  <a:tcPr/>
                </a:tc>
                <a:tc>
                  <a:txBody>
                    <a:bodyPr/>
                    <a:lstStyle/>
                    <a:p>
                      <a:pPr algn="ctr"/>
                      <a:r>
                        <a:rPr lang="en-US" altLang="ja-JP" sz="1200"/>
                        <a:t>88.71</a:t>
                      </a:r>
                      <a:endParaRPr kumimoji="1" lang="ja-JP" altLang="en-US" sz="1200"/>
                    </a:p>
                  </a:txBody>
                  <a:tcPr/>
                </a:tc>
                <a:extLst>
                  <a:ext uri="{0D108BD9-81ED-4DB2-BD59-A6C34878D82A}">
                    <a16:rowId xmlns:a16="http://schemas.microsoft.com/office/drawing/2014/main" val="3416521642"/>
                  </a:ext>
                </a:extLst>
              </a:tr>
              <a:tr h="126285">
                <a:tc>
                  <a:txBody>
                    <a:bodyPr/>
                    <a:lstStyle/>
                    <a:p>
                      <a:pPr algn="ctr"/>
                      <a:r>
                        <a:rPr kumimoji="1" lang="en-US" altLang="ja-JP" sz="1200"/>
                        <a:t>3</a:t>
                      </a:r>
                      <a:endParaRPr kumimoji="1" lang="ja-JP" altLang="en-US" sz="1200"/>
                    </a:p>
                  </a:txBody>
                  <a:tcPr/>
                </a:tc>
                <a:tc>
                  <a:txBody>
                    <a:bodyPr/>
                    <a:lstStyle/>
                    <a:p>
                      <a:pPr algn="l"/>
                      <a:r>
                        <a:rPr lang="en-US" altLang="ja-JP" sz="1200"/>
                        <a:t>Bakdoor.Win32.Matsnu</a:t>
                      </a:r>
                      <a:endParaRPr kumimoji="1" lang="ja-JP" altLang="en-US" sz="1200"/>
                    </a:p>
                  </a:txBody>
                  <a:tcPr/>
                </a:tc>
                <a:tc>
                  <a:txBody>
                    <a:bodyPr/>
                    <a:lstStyle/>
                    <a:p>
                      <a:pPr algn="ctr"/>
                      <a:r>
                        <a:rPr lang="en-US" altLang="ja-JP" sz="1200"/>
                        <a:t>90.31</a:t>
                      </a:r>
                      <a:endParaRPr kumimoji="1" lang="ja-JP" altLang="en-US" sz="1200"/>
                    </a:p>
                  </a:txBody>
                  <a:tcPr/>
                </a:tc>
                <a:extLst>
                  <a:ext uri="{0D108BD9-81ED-4DB2-BD59-A6C34878D82A}">
                    <a16:rowId xmlns:a16="http://schemas.microsoft.com/office/drawing/2014/main" val="1563435302"/>
                  </a:ext>
                </a:extLst>
              </a:tr>
              <a:tr h="126285">
                <a:tc>
                  <a:txBody>
                    <a:bodyPr/>
                    <a:lstStyle/>
                    <a:p>
                      <a:pPr algn="ctr"/>
                      <a:r>
                        <a:rPr kumimoji="1" lang="en-US" altLang="ja-JP" sz="1200"/>
                        <a:t>4</a:t>
                      </a:r>
                      <a:endParaRPr kumimoji="1" lang="ja-JP" altLang="en-US" sz="1200"/>
                    </a:p>
                  </a:txBody>
                  <a:tcPr/>
                </a:tc>
                <a:tc>
                  <a:txBody>
                    <a:bodyPr/>
                    <a:lstStyle/>
                    <a:p>
                      <a:pPr algn="l"/>
                      <a:r>
                        <a:rPr lang="en-US" altLang="ja-JP" sz="1200"/>
                        <a:t>Downloader.Win32.LMN</a:t>
                      </a:r>
                      <a:endParaRPr kumimoji="1" lang="ja-JP" altLang="en-US" sz="1200"/>
                    </a:p>
                  </a:txBody>
                  <a:tcPr/>
                </a:tc>
                <a:tc>
                  <a:txBody>
                    <a:bodyPr/>
                    <a:lstStyle/>
                    <a:p>
                      <a:pPr algn="ctr"/>
                      <a:r>
                        <a:rPr lang="en-US" altLang="ja-JP" sz="1200"/>
                        <a:t>90.38</a:t>
                      </a:r>
                      <a:endParaRPr kumimoji="1" lang="ja-JP" altLang="en-US" sz="1200"/>
                    </a:p>
                  </a:txBody>
                  <a:tcPr/>
                </a:tc>
                <a:extLst>
                  <a:ext uri="{0D108BD9-81ED-4DB2-BD59-A6C34878D82A}">
                    <a16:rowId xmlns:a16="http://schemas.microsoft.com/office/drawing/2014/main" val="1773692995"/>
                  </a:ext>
                </a:extLst>
              </a:tr>
              <a:tr h="126285">
                <a:tc>
                  <a:txBody>
                    <a:bodyPr/>
                    <a:lstStyle/>
                    <a:p>
                      <a:pPr algn="ctr"/>
                      <a:r>
                        <a:rPr kumimoji="1" lang="en-US" altLang="ja-JP" sz="1200"/>
                        <a:t>5</a:t>
                      </a:r>
                      <a:endParaRPr kumimoji="1" lang="ja-JP" altLang="en-US" sz="1200"/>
                    </a:p>
                  </a:txBody>
                  <a:tcPr/>
                </a:tc>
                <a:tc>
                  <a:txBody>
                    <a:bodyPr/>
                    <a:lstStyle/>
                    <a:p>
                      <a:pPr algn="l"/>
                      <a:r>
                        <a:rPr lang="en-US" altLang="ja-JP" sz="1200"/>
                        <a:t>Hoax.Win32.Archsms</a:t>
                      </a:r>
                      <a:endParaRPr kumimoji="1" lang="ja-JP" altLang="en-US" sz="1200"/>
                    </a:p>
                  </a:txBody>
                  <a:tcPr/>
                </a:tc>
                <a:tc>
                  <a:txBody>
                    <a:bodyPr/>
                    <a:lstStyle/>
                    <a:p>
                      <a:pPr algn="ctr"/>
                      <a:r>
                        <a:rPr lang="en-US" altLang="ja-JP" sz="1200"/>
                        <a:t>95.71</a:t>
                      </a:r>
                      <a:endParaRPr kumimoji="1" lang="ja-JP" altLang="en-US" sz="1200"/>
                    </a:p>
                  </a:txBody>
                  <a:tcPr/>
                </a:tc>
                <a:extLst>
                  <a:ext uri="{0D108BD9-81ED-4DB2-BD59-A6C34878D82A}">
                    <a16:rowId xmlns:a16="http://schemas.microsoft.com/office/drawing/2014/main" val="3456408817"/>
                  </a:ext>
                </a:extLst>
              </a:tr>
              <a:tr h="126285">
                <a:tc>
                  <a:txBody>
                    <a:bodyPr/>
                    <a:lstStyle/>
                    <a:p>
                      <a:pPr algn="ctr"/>
                      <a:r>
                        <a:rPr kumimoji="1" lang="en-US" altLang="ja-JP" sz="1200"/>
                        <a:t>6</a:t>
                      </a:r>
                      <a:endParaRPr kumimoji="1" lang="ja-JP" altLang="en-US" sz="1200"/>
                    </a:p>
                  </a:txBody>
                  <a:tcPr/>
                </a:tc>
                <a:tc>
                  <a:txBody>
                    <a:bodyPr/>
                    <a:lstStyle/>
                    <a:p>
                      <a:pPr algn="l"/>
                      <a:r>
                        <a:rPr lang="en-US" altLang="ja-JP" sz="1200"/>
                        <a:t>Packed.Win32.Tpyn</a:t>
                      </a:r>
                      <a:endParaRPr kumimoji="1" lang="ja-JP" altLang="en-US" sz="1200"/>
                    </a:p>
                  </a:txBody>
                  <a:tcPr/>
                </a:tc>
                <a:tc>
                  <a:txBody>
                    <a:bodyPr/>
                    <a:lstStyle/>
                    <a:p>
                      <a:pPr algn="ctr"/>
                      <a:r>
                        <a:rPr lang="en-US" altLang="ja-JP" sz="1200"/>
                        <a:t>90.87</a:t>
                      </a:r>
                      <a:endParaRPr kumimoji="1" lang="ja-JP" altLang="en-US" sz="1200"/>
                    </a:p>
                  </a:txBody>
                  <a:tcPr/>
                </a:tc>
                <a:extLst>
                  <a:ext uri="{0D108BD9-81ED-4DB2-BD59-A6C34878D82A}">
                    <a16:rowId xmlns:a16="http://schemas.microsoft.com/office/drawing/2014/main" val="3511118374"/>
                  </a:ext>
                </a:extLst>
              </a:tr>
              <a:tr h="126285">
                <a:tc>
                  <a:txBody>
                    <a:bodyPr/>
                    <a:lstStyle/>
                    <a:p>
                      <a:pPr algn="ctr"/>
                      <a:r>
                        <a:rPr kumimoji="1" lang="en-US" altLang="ja-JP" sz="1200"/>
                        <a:t>7</a:t>
                      </a:r>
                      <a:endParaRPr kumimoji="1" lang="ja-JP" altLang="en-US" sz="1200"/>
                    </a:p>
                  </a:txBody>
                  <a:tcPr/>
                </a:tc>
                <a:tc>
                  <a:txBody>
                    <a:bodyPr/>
                    <a:lstStyle/>
                    <a:p>
                      <a:pPr algn="l"/>
                      <a:r>
                        <a:rPr lang="en-US" altLang="ja-JP" sz="1200"/>
                        <a:t>Trojan.Win32.Agent </a:t>
                      </a:r>
                      <a:endParaRPr kumimoji="1" lang="ja-JP" altLang="en-US" sz="1200"/>
                    </a:p>
                  </a:txBody>
                  <a:tcPr/>
                </a:tc>
                <a:tc>
                  <a:txBody>
                    <a:bodyPr/>
                    <a:lstStyle/>
                    <a:p>
                      <a:pPr algn="ctr"/>
                      <a:r>
                        <a:rPr lang="en-US" altLang="ja-JP" sz="1200"/>
                        <a:t>75.01</a:t>
                      </a:r>
                      <a:endParaRPr kumimoji="1" lang="ja-JP" altLang="en-US" sz="1200"/>
                    </a:p>
                  </a:txBody>
                  <a:tcPr/>
                </a:tc>
                <a:extLst>
                  <a:ext uri="{0D108BD9-81ED-4DB2-BD59-A6C34878D82A}">
                    <a16:rowId xmlns:a16="http://schemas.microsoft.com/office/drawing/2014/main" val="2795546158"/>
                  </a:ext>
                </a:extLst>
              </a:tr>
              <a:tr h="126285">
                <a:tc>
                  <a:txBody>
                    <a:bodyPr/>
                    <a:lstStyle/>
                    <a:p>
                      <a:pPr algn="ctr"/>
                      <a:r>
                        <a:rPr kumimoji="1" lang="en-US" altLang="ja-JP" sz="1200"/>
                        <a:t>8</a:t>
                      </a:r>
                      <a:endParaRPr kumimoji="1" lang="ja-JP" altLang="en-US" sz="1200"/>
                    </a:p>
                  </a:txBody>
                  <a:tcPr/>
                </a:tc>
                <a:tc>
                  <a:txBody>
                    <a:bodyPr/>
                    <a:lstStyle/>
                    <a:p>
                      <a:pPr algn="l"/>
                      <a:r>
                        <a:rPr lang="en-US" altLang="ja-JP" sz="1200"/>
                        <a:t>Trojan.Win32.Agentb</a:t>
                      </a:r>
                      <a:endParaRPr kumimoji="1" lang="ja-JP" altLang="en-US" sz="1200"/>
                    </a:p>
                  </a:txBody>
                  <a:tcPr/>
                </a:tc>
                <a:tc>
                  <a:txBody>
                    <a:bodyPr/>
                    <a:lstStyle/>
                    <a:p>
                      <a:pPr algn="ctr"/>
                      <a:r>
                        <a:rPr lang="en-US" altLang="ja-JP" sz="1200"/>
                        <a:t>86.13</a:t>
                      </a:r>
                      <a:endParaRPr kumimoji="1" lang="ja-JP" altLang="en-US" sz="1200"/>
                    </a:p>
                  </a:txBody>
                  <a:tcPr/>
                </a:tc>
                <a:extLst>
                  <a:ext uri="{0D108BD9-81ED-4DB2-BD59-A6C34878D82A}">
                    <a16:rowId xmlns:a16="http://schemas.microsoft.com/office/drawing/2014/main" val="4137609739"/>
                  </a:ext>
                </a:extLst>
              </a:tr>
              <a:tr h="126285">
                <a:tc>
                  <a:txBody>
                    <a:bodyPr/>
                    <a:lstStyle/>
                    <a:p>
                      <a:pPr algn="ctr"/>
                      <a:r>
                        <a:rPr kumimoji="1" lang="en-US" altLang="ja-JP" sz="1200"/>
                        <a:t>9</a:t>
                      </a:r>
                      <a:endParaRPr kumimoji="1" lang="ja-JP" altLang="en-US" sz="1200"/>
                    </a:p>
                  </a:txBody>
                  <a:tcPr/>
                </a:tc>
                <a:tc>
                  <a:txBody>
                    <a:bodyPr/>
                    <a:lstStyle/>
                    <a:p>
                      <a:pPr algn="l"/>
                      <a:r>
                        <a:rPr lang="en-US" altLang="ja-JP" sz="1200"/>
                        <a:t>Trojan.Win32.Inject</a:t>
                      </a:r>
                      <a:endParaRPr kumimoji="1" lang="ja-JP" altLang="en-US" sz="1200"/>
                    </a:p>
                  </a:txBody>
                  <a:tcPr/>
                </a:tc>
                <a:tc>
                  <a:txBody>
                    <a:bodyPr/>
                    <a:lstStyle/>
                    <a:p>
                      <a:pPr algn="ctr"/>
                      <a:r>
                        <a:rPr lang="en-US" altLang="ja-JP" sz="1200"/>
                        <a:t>81.02</a:t>
                      </a:r>
                      <a:endParaRPr kumimoji="1" lang="ja-JP" altLang="en-US" sz="1200"/>
                    </a:p>
                  </a:txBody>
                  <a:tcPr/>
                </a:tc>
                <a:extLst>
                  <a:ext uri="{0D108BD9-81ED-4DB2-BD59-A6C34878D82A}">
                    <a16:rowId xmlns:a16="http://schemas.microsoft.com/office/drawing/2014/main" val="443436802"/>
                  </a:ext>
                </a:extLst>
              </a:tr>
              <a:tr h="126285">
                <a:tc>
                  <a:txBody>
                    <a:bodyPr/>
                    <a:lstStyle/>
                    <a:p>
                      <a:pPr algn="ctr"/>
                      <a:r>
                        <a:rPr kumimoji="1" lang="en-US" altLang="ja-JP" sz="1200"/>
                        <a:t>10</a:t>
                      </a:r>
                      <a:endParaRPr kumimoji="1" lang="ja-JP" altLang="en-US" sz="1200"/>
                    </a:p>
                  </a:txBody>
                  <a:tcPr/>
                </a:tc>
                <a:tc>
                  <a:txBody>
                    <a:bodyPr/>
                    <a:lstStyle/>
                    <a:p>
                      <a:pPr algn="l"/>
                      <a:r>
                        <a:rPr lang="en-US" altLang="ja-JP" sz="1200"/>
                        <a:t>Trojan.Win32.Jorik</a:t>
                      </a:r>
                      <a:endParaRPr kumimoji="1" lang="ja-JP" altLang="en-US" sz="1200"/>
                    </a:p>
                  </a:txBody>
                  <a:tcPr/>
                </a:tc>
                <a:tc>
                  <a:txBody>
                    <a:bodyPr/>
                    <a:lstStyle/>
                    <a:p>
                      <a:pPr algn="ctr"/>
                      <a:r>
                        <a:rPr lang="en-US" altLang="ja-JP" sz="1200"/>
                        <a:t>90.64</a:t>
                      </a:r>
                      <a:endParaRPr kumimoji="1" lang="ja-JP" altLang="en-US" sz="1200"/>
                    </a:p>
                  </a:txBody>
                  <a:tcPr/>
                </a:tc>
                <a:extLst>
                  <a:ext uri="{0D108BD9-81ED-4DB2-BD59-A6C34878D82A}">
                    <a16:rowId xmlns:a16="http://schemas.microsoft.com/office/drawing/2014/main" val="1686474699"/>
                  </a:ext>
                </a:extLst>
              </a:tr>
              <a:tr h="126285">
                <a:tc>
                  <a:txBody>
                    <a:bodyPr/>
                    <a:lstStyle/>
                    <a:p>
                      <a:pPr algn="ctr"/>
                      <a:r>
                        <a:rPr kumimoji="1" lang="en-US" altLang="ja-JP" sz="1200"/>
                        <a:t>11</a:t>
                      </a:r>
                      <a:endParaRPr kumimoji="1" lang="ja-JP" altLang="en-US" sz="1200"/>
                    </a:p>
                  </a:txBody>
                  <a:tcPr/>
                </a:tc>
                <a:tc>
                  <a:txBody>
                    <a:bodyPr/>
                    <a:lstStyle/>
                    <a:p>
                      <a:pPr algn="l"/>
                      <a:r>
                        <a:rPr lang="en-US" altLang="ja-JP" sz="1200"/>
                        <a:t>Trojan.Win32.Kovter</a:t>
                      </a:r>
                      <a:endParaRPr kumimoji="1" lang="ja-JP" altLang="en-US" sz="1200"/>
                    </a:p>
                  </a:txBody>
                  <a:tcPr/>
                </a:tc>
                <a:tc>
                  <a:txBody>
                    <a:bodyPr/>
                    <a:lstStyle/>
                    <a:p>
                      <a:pPr algn="ctr"/>
                      <a:r>
                        <a:rPr lang="en-US" altLang="ja-JP" sz="1200"/>
                        <a:t>95.82</a:t>
                      </a:r>
                      <a:endParaRPr kumimoji="1" lang="ja-JP" altLang="en-US" sz="1200"/>
                    </a:p>
                  </a:txBody>
                  <a:tcPr/>
                </a:tc>
                <a:extLst>
                  <a:ext uri="{0D108BD9-81ED-4DB2-BD59-A6C34878D82A}">
                    <a16:rowId xmlns:a16="http://schemas.microsoft.com/office/drawing/2014/main" val="3952329163"/>
                  </a:ext>
                </a:extLst>
              </a:tr>
              <a:tr h="126285">
                <a:tc>
                  <a:txBody>
                    <a:bodyPr/>
                    <a:lstStyle/>
                    <a:p>
                      <a:pPr algn="ctr"/>
                      <a:r>
                        <a:rPr kumimoji="1" lang="en-US" altLang="ja-JP" sz="1200"/>
                        <a:t>12</a:t>
                      </a:r>
                      <a:endParaRPr kumimoji="1" lang="ja-JP" altLang="en-US" sz="1200"/>
                    </a:p>
                  </a:txBody>
                  <a:tcPr/>
                </a:tc>
                <a:tc>
                  <a:txBody>
                    <a:bodyPr/>
                    <a:lstStyle/>
                    <a:p>
                      <a:pPr algn="l"/>
                      <a:r>
                        <a:rPr lang="en-US" altLang="ja-JP" sz="1200"/>
                        <a:t>Trojan.Win32.Llac</a:t>
                      </a:r>
                      <a:endParaRPr kumimoji="1" lang="ja-JP" altLang="en-US" sz="1200"/>
                    </a:p>
                  </a:txBody>
                  <a:tcPr/>
                </a:tc>
                <a:tc>
                  <a:txBody>
                    <a:bodyPr/>
                    <a:lstStyle/>
                    <a:p>
                      <a:pPr algn="ctr"/>
                      <a:r>
                        <a:rPr lang="en-US" altLang="ja-JP" sz="1200"/>
                        <a:t>80.77</a:t>
                      </a:r>
                      <a:endParaRPr kumimoji="1" lang="ja-JP" altLang="en-US" sz="1200"/>
                    </a:p>
                  </a:txBody>
                  <a:tcPr/>
                </a:tc>
                <a:extLst>
                  <a:ext uri="{0D108BD9-81ED-4DB2-BD59-A6C34878D82A}">
                    <a16:rowId xmlns:a16="http://schemas.microsoft.com/office/drawing/2014/main" val="3694343460"/>
                  </a:ext>
                </a:extLst>
              </a:tr>
              <a:tr h="126285">
                <a:tc>
                  <a:txBody>
                    <a:bodyPr/>
                    <a:lstStyle/>
                    <a:p>
                      <a:pPr algn="ctr"/>
                      <a:r>
                        <a:rPr kumimoji="1" lang="en-US" altLang="ja-JP" sz="1200"/>
                        <a:t>13</a:t>
                      </a:r>
                      <a:endParaRPr kumimoji="1" lang="ja-JP" altLang="en-US" sz="1200"/>
                    </a:p>
                  </a:txBody>
                  <a:tcPr/>
                </a:tc>
                <a:tc>
                  <a:txBody>
                    <a:bodyPr/>
                    <a:lstStyle/>
                    <a:p>
                      <a:pPr algn="l"/>
                      <a:r>
                        <a:rPr lang="en-US" altLang="ja-JP" sz="1200"/>
                        <a:t>Trojan.Win32.Poweliks </a:t>
                      </a:r>
                      <a:endParaRPr kumimoji="1" lang="ja-JP" altLang="en-US" sz="1200"/>
                    </a:p>
                  </a:txBody>
                  <a:tcPr/>
                </a:tc>
                <a:tc>
                  <a:txBody>
                    <a:bodyPr/>
                    <a:lstStyle/>
                    <a:p>
                      <a:pPr algn="ctr"/>
                      <a:r>
                        <a:rPr lang="en-US" altLang="ja-JP" sz="1200">
                          <a:solidFill>
                            <a:srgbClr val="FF0000"/>
                          </a:solidFill>
                        </a:rPr>
                        <a:t>98.91</a:t>
                      </a:r>
                      <a:endParaRPr kumimoji="1" lang="ja-JP" altLang="en-US" sz="1200">
                        <a:solidFill>
                          <a:srgbClr val="FF0000"/>
                        </a:solidFill>
                      </a:endParaRPr>
                    </a:p>
                  </a:txBody>
                  <a:tcPr/>
                </a:tc>
                <a:extLst>
                  <a:ext uri="{0D108BD9-81ED-4DB2-BD59-A6C34878D82A}">
                    <a16:rowId xmlns:a16="http://schemas.microsoft.com/office/drawing/2014/main" val="1272649728"/>
                  </a:ext>
                </a:extLst>
              </a:tr>
              <a:tr h="126285">
                <a:tc>
                  <a:txBody>
                    <a:bodyPr/>
                    <a:lstStyle/>
                    <a:p>
                      <a:pPr algn="ctr"/>
                      <a:r>
                        <a:rPr kumimoji="1" lang="en-US" altLang="ja-JP" sz="1200"/>
                        <a:t>14</a:t>
                      </a:r>
                      <a:endParaRPr kumimoji="1" lang="ja-JP" altLang="en-US" sz="1200"/>
                    </a:p>
                  </a:txBody>
                  <a:tcPr/>
                </a:tc>
                <a:tc>
                  <a:txBody>
                    <a:bodyPr/>
                    <a:lstStyle/>
                    <a:p>
                      <a:pPr algn="l"/>
                      <a:r>
                        <a:rPr lang="en-US" altLang="ja-JP" sz="1200"/>
                        <a:t>Trojan.Win32.Reconyc</a:t>
                      </a:r>
                      <a:endParaRPr kumimoji="1" lang="ja-JP" altLang="en-US" sz="1200"/>
                    </a:p>
                  </a:txBody>
                  <a:tcPr/>
                </a:tc>
                <a:tc>
                  <a:txBody>
                    <a:bodyPr/>
                    <a:lstStyle/>
                    <a:p>
                      <a:pPr algn="ctr"/>
                      <a:r>
                        <a:rPr lang="en-US" altLang="ja-JP" sz="1200"/>
                        <a:t>82.25</a:t>
                      </a:r>
                      <a:endParaRPr kumimoji="1" lang="ja-JP" altLang="en-US" sz="1200"/>
                    </a:p>
                  </a:txBody>
                  <a:tcPr/>
                </a:tc>
                <a:extLst>
                  <a:ext uri="{0D108BD9-81ED-4DB2-BD59-A6C34878D82A}">
                    <a16:rowId xmlns:a16="http://schemas.microsoft.com/office/drawing/2014/main" val="163761952"/>
                  </a:ext>
                </a:extLst>
              </a:tr>
              <a:tr h="126285">
                <a:tc>
                  <a:txBody>
                    <a:bodyPr/>
                    <a:lstStyle/>
                    <a:p>
                      <a:pPr algn="ctr"/>
                      <a:r>
                        <a:rPr kumimoji="1" lang="en-US" altLang="ja-JP" sz="1200"/>
                        <a:t>15</a:t>
                      </a:r>
                      <a:endParaRPr kumimoji="1" lang="ja-JP" altLang="en-US" sz="1200"/>
                    </a:p>
                  </a:txBody>
                  <a:tcPr/>
                </a:tc>
                <a:tc>
                  <a:txBody>
                    <a:bodyPr/>
                    <a:lstStyle/>
                    <a:p>
                      <a:pPr algn="l"/>
                      <a:r>
                        <a:rPr lang="en-US" altLang="ja-JP" sz="1200"/>
                        <a:t>Trojan.Win32.Scar</a:t>
                      </a:r>
                      <a:endParaRPr kumimoji="1" lang="ja-JP" altLang="en-US" sz="1200"/>
                    </a:p>
                  </a:txBody>
                  <a:tcPr/>
                </a:tc>
                <a:tc>
                  <a:txBody>
                    <a:bodyPr/>
                    <a:lstStyle/>
                    <a:p>
                      <a:pPr algn="ctr"/>
                      <a:r>
                        <a:rPr lang="en-US" altLang="ja-JP" sz="1200">
                          <a:solidFill>
                            <a:srgbClr val="00B0F0"/>
                          </a:solidFill>
                        </a:rPr>
                        <a:t>70.38</a:t>
                      </a:r>
                      <a:endParaRPr kumimoji="1" lang="ja-JP" altLang="en-US" sz="1200">
                        <a:solidFill>
                          <a:srgbClr val="00B0F0"/>
                        </a:solidFill>
                      </a:endParaRPr>
                    </a:p>
                  </a:txBody>
                  <a:tcPr/>
                </a:tc>
                <a:extLst>
                  <a:ext uri="{0D108BD9-81ED-4DB2-BD59-A6C34878D82A}">
                    <a16:rowId xmlns:a16="http://schemas.microsoft.com/office/drawing/2014/main" val="1855029306"/>
                  </a:ext>
                </a:extLst>
              </a:tr>
              <a:tr h="126285">
                <a:tc>
                  <a:txBody>
                    <a:bodyPr/>
                    <a:lstStyle/>
                    <a:p>
                      <a:pPr algn="ctr"/>
                      <a:r>
                        <a:rPr kumimoji="1" lang="en-US" altLang="ja-JP" sz="1200"/>
                        <a:t>16</a:t>
                      </a:r>
                      <a:endParaRPr kumimoji="1" lang="ja-JP" altLang="en-US" sz="1200"/>
                    </a:p>
                  </a:txBody>
                  <a:tcPr/>
                </a:tc>
                <a:tc>
                  <a:txBody>
                    <a:bodyPr/>
                    <a:lstStyle/>
                    <a:p>
                      <a:pPr algn="l"/>
                      <a:r>
                        <a:rPr lang="en-US" altLang="ja-JP" sz="1200"/>
                        <a:t>Trojan.Win32.Waldek</a:t>
                      </a:r>
                      <a:endParaRPr kumimoji="1" lang="ja-JP" altLang="en-US" sz="1200"/>
                    </a:p>
                  </a:txBody>
                  <a:tcPr/>
                </a:tc>
                <a:tc>
                  <a:txBody>
                    <a:bodyPr/>
                    <a:lstStyle/>
                    <a:p>
                      <a:pPr algn="ctr"/>
                      <a:r>
                        <a:rPr lang="en-US" altLang="ja-JP" sz="1200"/>
                        <a:t>93.39 </a:t>
                      </a:r>
                      <a:endParaRPr kumimoji="1" lang="ja-JP" altLang="en-US" sz="1200"/>
                    </a:p>
                  </a:txBody>
                  <a:tcPr/>
                </a:tc>
                <a:extLst>
                  <a:ext uri="{0D108BD9-81ED-4DB2-BD59-A6C34878D82A}">
                    <a16:rowId xmlns:a16="http://schemas.microsoft.com/office/drawing/2014/main" val="3789929707"/>
                  </a:ext>
                </a:extLst>
              </a:tr>
            </a:tbl>
          </a:graphicData>
        </a:graphic>
      </p:graphicFrame>
      <p:graphicFrame>
        <p:nvGraphicFramePr>
          <p:cNvPr id="15" name="表 11">
            <a:extLst>
              <a:ext uri="{FF2B5EF4-FFF2-40B4-BE49-F238E27FC236}">
                <a16:creationId xmlns:a16="http://schemas.microsoft.com/office/drawing/2014/main" id="{11DCACB3-57C0-4B61-AC24-520A2FA9079C}"/>
              </a:ext>
            </a:extLst>
          </p:cNvPr>
          <p:cNvGraphicFramePr>
            <a:graphicFrameLocks/>
          </p:cNvGraphicFramePr>
          <p:nvPr>
            <p:extLst>
              <p:ext uri="{D42A27DB-BD31-4B8C-83A1-F6EECF244321}">
                <p14:modId xmlns:p14="http://schemas.microsoft.com/office/powerpoint/2010/main" val="3962897601"/>
              </p:ext>
            </p:extLst>
          </p:nvPr>
        </p:nvGraphicFramePr>
        <p:xfrm>
          <a:off x="6206688" y="1690688"/>
          <a:ext cx="3916416" cy="4937760"/>
        </p:xfrm>
        <a:graphic>
          <a:graphicData uri="http://schemas.openxmlformats.org/drawingml/2006/table">
            <a:tbl>
              <a:tblPr firstRow="1" lastRow="1" bandRow="1">
                <a:tableStyleId>{00A15C55-8517-42AA-B614-E9B94910E393}</a:tableStyleId>
              </a:tblPr>
              <a:tblGrid>
                <a:gridCol w="510593">
                  <a:extLst>
                    <a:ext uri="{9D8B030D-6E8A-4147-A177-3AD203B41FA5}">
                      <a16:colId xmlns:a16="http://schemas.microsoft.com/office/drawing/2014/main" val="318249764"/>
                    </a:ext>
                  </a:extLst>
                </a:gridCol>
                <a:gridCol w="2638743">
                  <a:extLst>
                    <a:ext uri="{9D8B030D-6E8A-4147-A177-3AD203B41FA5}">
                      <a16:colId xmlns:a16="http://schemas.microsoft.com/office/drawing/2014/main" val="139576214"/>
                    </a:ext>
                  </a:extLst>
                </a:gridCol>
                <a:gridCol w="767080">
                  <a:extLst>
                    <a:ext uri="{9D8B030D-6E8A-4147-A177-3AD203B41FA5}">
                      <a16:colId xmlns:a16="http://schemas.microsoft.com/office/drawing/2014/main" val="3879111549"/>
                    </a:ext>
                  </a:extLst>
                </a:gridCol>
              </a:tblGrid>
              <a:tr h="152456">
                <a:tc>
                  <a:txBody>
                    <a:bodyPr/>
                    <a:lstStyle/>
                    <a:p>
                      <a:pPr algn="ctr"/>
                      <a:r>
                        <a:rPr kumimoji="1" lang="en-US" altLang="ja-JP" sz="1200"/>
                        <a:t>No.</a:t>
                      </a:r>
                      <a:endParaRPr kumimoji="1" lang="ja-JP" altLang="en-US" sz="1200"/>
                    </a:p>
                  </a:txBody>
                  <a:tcPr/>
                </a:tc>
                <a:tc>
                  <a:txBody>
                    <a:bodyPr/>
                    <a:lstStyle/>
                    <a:p>
                      <a:pPr algn="ctr"/>
                      <a:r>
                        <a:rPr kumimoji="1" lang="ja-JP" altLang="en-US" sz="1200"/>
                        <a:t>ファミリ名</a:t>
                      </a:r>
                    </a:p>
                  </a:txBody>
                  <a:tcPr/>
                </a:tc>
                <a:tc>
                  <a:txBody>
                    <a:bodyPr/>
                    <a:lstStyle/>
                    <a:p>
                      <a:pPr algn="ctr"/>
                      <a:r>
                        <a:rPr kumimoji="1" lang="ja-JP" altLang="en-US" sz="1200"/>
                        <a:t>正解率</a:t>
                      </a:r>
                    </a:p>
                  </a:txBody>
                  <a:tcPr/>
                </a:tc>
                <a:extLst>
                  <a:ext uri="{0D108BD9-81ED-4DB2-BD59-A6C34878D82A}">
                    <a16:rowId xmlns:a16="http://schemas.microsoft.com/office/drawing/2014/main" val="3087573045"/>
                  </a:ext>
                </a:extLst>
              </a:tr>
              <a:tr h="152456">
                <a:tc>
                  <a:txBody>
                    <a:bodyPr/>
                    <a:lstStyle/>
                    <a:p>
                      <a:pPr algn="ctr"/>
                      <a:r>
                        <a:rPr kumimoji="1" lang="en-US" altLang="ja-JP" sz="1200"/>
                        <a:t>17</a:t>
                      </a:r>
                      <a:endParaRPr kumimoji="1" lang="ja-JP" altLang="en-US" sz="1200"/>
                    </a:p>
                  </a:txBody>
                  <a:tcPr/>
                </a:tc>
                <a:tc>
                  <a:txBody>
                    <a:bodyPr/>
                    <a:lstStyle/>
                    <a:p>
                      <a:pPr algn="l"/>
                      <a:r>
                        <a:rPr lang="en-US" altLang="ja-JP" sz="1200"/>
                        <a:t>Trojan.Win32.Yakes</a:t>
                      </a:r>
                      <a:endParaRPr kumimoji="1" lang="ja-JP" altLang="en-US" sz="1200"/>
                    </a:p>
                  </a:txBody>
                  <a:tcPr/>
                </a:tc>
                <a:tc>
                  <a:txBody>
                    <a:bodyPr/>
                    <a:lstStyle/>
                    <a:p>
                      <a:pPr algn="ctr"/>
                      <a:r>
                        <a:rPr lang="en-US" altLang="ja-JP" sz="1200"/>
                        <a:t>81.49</a:t>
                      </a:r>
                      <a:endParaRPr kumimoji="1" lang="ja-JP" altLang="en-US" sz="1200"/>
                    </a:p>
                  </a:txBody>
                  <a:tcPr/>
                </a:tc>
                <a:extLst>
                  <a:ext uri="{0D108BD9-81ED-4DB2-BD59-A6C34878D82A}">
                    <a16:rowId xmlns:a16="http://schemas.microsoft.com/office/drawing/2014/main" val="45753501"/>
                  </a:ext>
                </a:extLst>
              </a:tr>
              <a:tr h="152456">
                <a:tc>
                  <a:txBody>
                    <a:bodyPr/>
                    <a:lstStyle/>
                    <a:p>
                      <a:pPr algn="ctr"/>
                      <a:r>
                        <a:rPr kumimoji="1" lang="en-US" altLang="ja-JP" sz="1200"/>
                        <a:t>18</a:t>
                      </a:r>
                      <a:endParaRPr kumimoji="1" lang="ja-JP" altLang="en-US" sz="1200"/>
                    </a:p>
                  </a:txBody>
                  <a:tcPr/>
                </a:tc>
                <a:tc>
                  <a:txBody>
                    <a:bodyPr/>
                    <a:lstStyle/>
                    <a:p>
                      <a:pPr algn="l"/>
                      <a:r>
                        <a:rPr lang="en-US" altLang="ja-JP" sz="1200"/>
                        <a:t>Trojan-Banker.Win32.Banbra</a:t>
                      </a:r>
                      <a:endParaRPr kumimoji="1" lang="ja-JP" altLang="en-US" sz="1200"/>
                    </a:p>
                  </a:txBody>
                  <a:tcPr/>
                </a:tc>
                <a:tc>
                  <a:txBody>
                    <a:bodyPr/>
                    <a:lstStyle/>
                    <a:p>
                      <a:pPr algn="ctr"/>
                      <a:r>
                        <a:rPr lang="en-US" altLang="ja-JP" sz="1200"/>
                        <a:t>94.76</a:t>
                      </a:r>
                      <a:endParaRPr kumimoji="1" lang="ja-JP" altLang="en-US" sz="1200"/>
                    </a:p>
                  </a:txBody>
                  <a:tcPr/>
                </a:tc>
                <a:extLst>
                  <a:ext uri="{0D108BD9-81ED-4DB2-BD59-A6C34878D82A}">
                    <a16:rowId xmlns:a16="http://schemas.microsoft.com/office/drawing/2014/main" val="3416521642"/>
                  </a:ext>
                </a:extLst>
              </a:tr>
              <a:tr h="152456">
                <a:tc>
                  <a:txBody>
                    <a:bodyPr/>
                    <a:lstStyle/>
                    <a:p>
                      <a:pPr algn="ctr"/>
                      <a:r>
                        <a:rPr kumimoji="1" lang="en-US" altLang="ja-JP" sz="1200"/>
                        <a:t>19</a:t>
                      </a:r>
                      <a:endParaRPr kumimoji="1" lang="ja-JP" altLang="en-US" sz="1200"/>
                    </a:p>
                  </a:txBody>
                  <a:tcPr/>
                </a:tc>
                <a:tc>
                  <a:txBody>
                    <a:bodyPr/>
                    <a:lstStyle/>
                    <a:p>
                      <a:pPr algn="l"/>
                      <a:r>
                        <a:rPr lang="en-US" altLang="ja-JP" sz="1200"/>
                        <a:t>Trojan-Banker.Win32.Shifu</a:t>
                      </a:r>
                      <a:endParaRPr kumimoji="1" lang="ja-JP" altLang="en-US" sz="1200"/>
                    </a:p>
                  </a:txBody>
                  <a:tcPr/>
                </a:tc>
                <a:tc>
                  <a:txBody>
                    <a:bodyPr/>
                    <a:lstStyle/>
                    <a:p>
                      <a:pPr algn="ctr"/>
                      <a:r>
                        <a:rPr lang="en-US" altLang="ja-JP" sz="1200"/>
                        <a:t>88.25 </a:t>
                      </a:r>
                      <a:endParaRPr kumimoji="1" lang="ja-JP" altLang="en-US" sz="1200"/>
                    </a:p>
                  </a:txBody>
                  <a:tcPr/>
                </a:tc>
                <a:extLst>
                  <a:ext uri="{0D108BD9-81ED-4DB2-BD59-A6C34878D82A}">
                    <a16:rowId xmlns:a16="http://schemas.microsoft.com/office/drawing/2014/main" val="1563435302"/>
                  </a:ext>
                </a:extLst>
              </a:tr>
              <a:tr h="152456">
                <a:tc>
                  <a:txBody>
                    <a:bodyPr/>
                    <a:lstStyle/>
                    <a:p>
                      <a:pPr algn="ctr"/>
                      <a:r>
                        <a:rPr kumimoji="1" lang="en-US" altLang="ja-JP" sz="1200"/>
                        <a:t>20</a:t>
                      </a:r>
                      <a:endParaRPr kumimoji="1" lang="ja-JP" altLang="en-US" sz="1200"/>
                    </a:p>
                  </a:txBody>
                  <a:tcPr/>
                </a:tc>
                <a:tc>
                  <a:txBody>
                    <a:bodyPr/>
                    <a:lstStyle/>
                    <a:p>
                      <a:pPr algn="l"/>
                      <a:r>
                        <a:rPr lang="en-US" altLang="ja-JP" sz="1200"/>
                        <a:t>Trojan-Downloader.Win32.Upatre </a:t>
                      </a:r>
                      <a:endParaRPr kumimoji="1" lang="ja-JP" altLang="en-US" sz="1200"/>
                    </a:p>
                  </a:txBody>
                  <a:tcPr/>
                </a:tc>
                <a:tc>
                  <a:txBody>
                    <a:bodyPr/>
                    <a:lstStyle/>
                    <a:p>
                      <a:pPr algn="ctr"/>
                      <a:r>
                        <a:rPr lang="en-US" altLang="ja-JP" sz="1200"/>
                        <a:t>83.88</a:t>
                      </a:r>
                      <a:endParaRPr kumimoji="1" lang="ja-JP" altLang="en-US" sz="1200"/>
                    </a:p>
                  </a:txBody>
                  <a:tcPr/>
                </a:tc>
                <a:extLst>
                  <a:ext uri="{0D108BD9-81ED-4DB2-BD59-A6C34878D82A}">
                    <a16:rowId xmlns:a16="http://schemas.microsoft.com/office/drawing/2014/main" val="1773692995"/>
                  </a:ext>
                </a:extLst>
              </a:tr>
              <a:tr h="152456">
                <a:tc>
                  <a:txBody>
                    <a:bodyPr/>
                    <a:lstStyle/>
                    <a:p>
                      <a:pPr algn="ctr"/>
                      <a:r>
                        <a:rPr kumimoji="1" lang="en-US" altLang="ja-JP" sz="1200"/>
                        <a:t>21</a:t>
                      </a:r>
                      <a:endParaRPr kumimoji="1" lang="ja-JP" altLang="en-US" sz="1200"/>
                    </a:p>
                  </a:txBody>
                  <a:tcPr/>
                </a:tc>
                <a:tc>
                  <a:txBody>
                    <a:bodyPr/>
                    <a:lstStyle/>
                    <a:p>
                      <a:pPr algn="l"/>
                      <a:r>
                        <a:rPr lang="en-US" altLang="ja-JP" sz="1200"/>
                        <a:t>Trojan-Downloader.Win32.Vb</a:t>
                      </a:r>
                      <a:endParaRPr kumimoji="1" lang="ja-JP" altLang="en-US" sz="1200"/>
                    </a:p>
                  </a:txBody>
                  <a:tcPr/>
                </a:tc>
                <a:tc>
                  <a:txBody>
                    <a:bodyPr/>
                    <a:lstStyle/>
                    <a:p>
                      <a:pPr algn="ctr"/>
                      <a:r>
                        <a:rPr lang="en-US" altLang="ja-JP" sz="1200"/>
                        <a:t>90.38</a:t>
                      </a:r>
                      <a:endParaRPr kumimoji="1" lang="ja-JP" altLang="en-US" sz="1200"/>
                    </a:p>
                  </a:txBody>
                  <a:tcPr/>
                </a:tc>
                <a:extLst>
                  <a:ext uri="{0D108BD9-81ED-4DB2-BD59-A6C34878D82A}">
                    <a16:rowId xmlns:a16="http://schemas.microsoft.com/office/drawing/2014/main" val="3456408817"/>
                  </a:ext>
                </a:extLst>
              </a:tr>
              <a:tr h="152456">
                <a:tc>
                  <a:txBody>
                    <a:bodyPr/>
                    <a:lstStyle/>
                    <a:p>
                      <a:pPr algn="ctr"/>
                      <a:r>
                        <a:rPr kumimoji="1" lang="en-US" altLang="ja-JP" sz="1200"/>
                        <a:t>22</a:t>
                      </a:r>
                      <a:endParaRPr kumimoji="1" lang="ja-JP" altLang="en-US" sz="1200"/>
                    </a:p>
                  </a:txBody>
                  <a:tcPr/>
                </a:tc>
                <a:tc>
                  <a:txBody>
                    <a:bodyPr/>
                    <a:lstStyle/>
                    <a:p>
                      <a:pPr algn="l"/>
                      <a:r>
                        <a:rPr lang="en-US" altLang="ja-JP" sz="1200"/>
                        <a:t>Trojan-Dropper.Win32.Injector</a:t>
                      </a:r>
                      <a:endParaRPr kumimoji="1" lang="ja-JP" altLang="en-US" sz="1200"/>
                    </a:p>
                  </a:txBody>
                  <a:tcPr/>
                </a:tc>
                <a:tc>
                  <a:txBody>
                    <a:bodyPr/>
                    <a:lstStyle/>
                    <a:p>
                      <a:pPr algn="ctr"/>
                      <a:r>
                        <a:rPr lang="en-US" altLang="ja-JP" sz="1200"/>
                        <a:t>80.36</a:t>
                      </a:r>
                      <a:endParaRPr kumimoji="1" lang="ja-JP" altLang="en-US" sz="1200"/>
                    </a:p>
                  </a:txBody>
                  <a:tcPr/>
                </a:tc>
                <a:extLst>
                  <a:ext uri="{0D108BD9-81ED-4DB2-BD59-A6C34878D82A}">
                    <a16:rowId xmlns:a16="http://schemas.microsoft.com/office/drawing/2014/main" val="3511118374"/>
                  </a:ext>
                </a:extLst>
              </a:tr>
              <a:tr h="152456">
                <a:tc>
                  <a:txBody>
                    <a:bodyPr/>
                    <a:lstStyle/>
                    <a:p>
                      <a:pPr algn="ctr"/>
                      <a:r>
                        <a:rPr kumimoji="1" lang="en-US" altLang="ja-JP" sz="1200"/>
                        <a:t>23</a:t>
                      </a:r>
                      <a:endParaRPr kumimoji="1" lang="ja-JP" altLang="en-US" sz="1200"/>
                    </a:p>
                  </a:txBody>
                  <a:tcPr/>
                </a:tc>
                <a:tc>
                  <a:txBody>
                    <a:bodyPr/>
                    <a:lstStyle/>
                    <a:p>
                      <a:pPr algn="l"/>
                      <a:r>
                        <a:rPr lang="en-US" altLang="ja-JP" sz="1200"/>
                        <a:t>Trojan-Psw.Win32.Fareit</a:t>
                      </a:r>
                      <a:endParaRPr kumimoji="1" lang="ja-JP" altLang="en-US" sz="1200"/>
                    </a:p>
                  </a:txBody>
                  <a:tcPr/>
                </a:tc>
                <a:tc>
                  <a:txBody>
                    <a:bodyPr/>
                    <a:lstStyle/>
                    <a:p>
                      <a:pPr algn="ctr"/>
                      <a:r>
                        <a:rPr lang="en-US" altLang="ja-JP" sz="1200"/>
                        <a:t>83.72</a:t>
                      </a:r>
                      <a:endParaRPr kumimoji="1" lang="ja-JP" altLang="en-US" sz="1200"/>
                    </a:p>
                  </a:txBody>
                  <a:tcPr/>
                </a:tc>
                <a:extLst>
                  <a:ext uri="{0D108BD9-81ED-4DB2-BD59-A6C34878D82A}">
                    <a16:rowId xmlns:a16="http://schemas.microsoft.com/office/drawing/2014/main" val="2795546158"/>
                  </a:ext>
                </a:extLst>
              </a:tr>
              <a:tr h="152456">
                <a:tc>
                  <a:txBody>
                    <a:bodyPr/>
                    <a:lstStyle/>
                    <a:p>
                      <a:pPr algn="ctr"/>
                      <a:r>
                        <a:rPr kumimoji="1" lang="en-US" altLang="ja-JP" sz="1200"/>
                        <a:t>24</a:t>
                      </a:r>
                      <a:endParaRPr kumimoji="1" lang="ja-JP" altLang="en-US" sz="1200"/>
                    </a:p>
                  </a:txBody>
                  <a:tcPr/>
                </a:tc>
                <a:tc>
                  <a:txBody>
                    <a:bodyPr/>
                    <a:lstStyle/>
                    <a:p>
                      <a:pPr algn="l"/>
                      <a:r>
                        <a:rPr lang="en-US" altLang="ja-JP" sz="1200"/>
                        <a:t>Trojan-Psw.Win32.Tepfer</a:t>
                      </a:r>
                      <a:endParaRPr kumimoji="1" lang="ja-JP" altLang="en-US" sz="1200"/>
                    </a:p>
                  </a:txBody>
                  <a:tcPr/>
                </a:tc>
                <a:tc>
                  <a:txBody>
                    <a:bodyPr/>
                    <a:lstStyle/>
                    <a:p>
                      <a:pPr algn="ctr"/>
                      <a:r>
                        <a:rPr lang="en-US" altLang="ja-JP" sz="1200"/>
                        <a:t>77.87</a:t>
                      </a:r>
                      <a:endParaRPr kumimoji="1" lang="ja-JP" altLang="en-US" sz="1200"/>
                    </a:p>
                  </a:txBody>
                  <a:tcPr/>
                </a:tc>
                <a:extLst>
                  <a:ext uri="{0D108BD9-81ED-4DB2-BD59-A6C34878D82A}">
                    <a16:rowId xmlns:a16="http://schemas.microsoft.com/office/drawing/2014/main" val="4137609739"/>
                  </a:ext>
                </a:extLst>
              </a:tr>
              <a:tr h="152456">
                <a:tc>
                  <a:txBody>
                    <a:bodyPr/>
                    <a:lstStyle/>
                    <a:p>
                      <a:pPr algn="ctr"/>
                      <a:r>
                        <a:rPr kumimoji="1" lang="en-US" altLang="ja-JP" sz="1200"/>
                        <a:t>25</a:t>
                      </a:r>
                      <a:endParaRPr kumimoji="1" lang="ja-JP" altLang="en-US" sz="1200"/>
                    </a:p>
                  </a:txBody>
                  <a:tcPr/>
                </a:tc>
                <a:tc>
                  <a:txBody>
                    <a:bodyPr/>
                    <a:lstStyle/>
                    <a:p>
                      <a:pPr algn="l"/>
                      <a:r>
                        <a:rPr lang="en-US" altLang="ja-JP" sz="1200"/>
                        <a:t>Trojan-Ransom.Win32.Blocker </a:t>
                      </a:r>
                      <a:endParaRPr kumimoji="1" lang="ja-JP" altLang="en-US" sz="1200"/>
                    </a:p>
                  </a:txBody>
                  <a:tcPr/>
                </a:tc>
                <a:tc>
                  <a:txBody>
                    <a:bodyPr/>
                    <a:lstStyle/>
                    <a:p>
                      <a:pPr algn="ctr"/>
                      <a:r>
                        <a:rPr lang="en-US" altLang="ja-JP" sz="1200"/>
                        <a:t>91.61</a:t>
                      </a:r>
                      <a:endParaRPr kumimoji="1" lang="ja-JP" altLang="en-US" sz="1200"/>
                    </a:p>
                  </a:txBody>
                  <a:tcPr/>
                </a:tc>
                <a:extLst>
                  <a:ext uri="{0D108BD9-81ED-4DB2-BD59-A6C34878D82A}">
                    <a16:rowId xmlns:a16="http://schemas.microsoft.com/office/drawing/2014/main" val="443436802"/>
                  </a:ext>
                </a:extLst>
              </a:tr>
              <a:tr h="152456">
                <a:tc>
                  <a:txBody>
                    <a:bodyPr/>
                    <a:lstStyle/>
                    <a:p>
                      <a:pPr algn="ctr"/>
                      <a:r>
                        <a:rPr kumimoji="1" lang="en-US" altLang="ja-JP" sz="1200"/>
                        <a:t>26</a:t>
                      </a:r>
                      <a:endParaRPr kumimoji="1" lang="ja-JP" altLang="en-US" sz="1200"/>
                    </a:p>
                  </a:txBody>
                  <a:tcPr/>
                </a:tc>
                <a:tc>
                  <a:txBody>
                    <a:bodyPr/>
                    <a:lstStyle/>
                    <a:p>
                      <a:pPr algn="l"/>
                      <a:r>
                        <a:rPr lang="en-US" altLang="ja-JP" sz="1200"/>
                        <a:t>Trojan-Ransom.Win32.Foreign</a:t>
                      </a:r>
                      <a:endParaRPr kumimoji="1" lang="ja-JP" altLang="en-US" sz="1200"/>
                    </a:p>
                  </a:txBody>
                  <a:tcPr/>
                </a:tc>
                <a:tc>
                  <a:txBody>
                    <a:bodyPr/>
                    <a:lstStyle/>
                    <a:p>
                      <a:pPr algn="ctr"/>
                      <a:r>
                        <a:rPr lang="en-US" altLang="ja-JP" sz="1200"/>
                        <a:t>79.02</a:t>
                      </a:r>
                      <a:endParaRPr kumimoji="1" lang="ja-JP" altLang="en-US" sz="1200"/>
                    </a:p>
                  </a:txBody>
                  <a:tcPr/>
                </a:tc>
                <a:extLst>
                  <a:ext uri="{0D108BD9-81ED-4DB2-BD59-A6C34878D82A}">
                    <a16:rowId xmlns:a16="http://schemas.microsoft.com/office/drawing/2014/main" val="1686474699"/>
                  </a:ext>
                </a:extLst>
              </a:tr>
              <a:tr h="152456">
                <a:tc>
                  <a:txBody>
                    <a:bodyPr/>
                    <a:lstStyle/>
                    <a:p>
                      <a:pPr algn="ctr"/>
                      <a:r>
                        <a:rPr kumimoji="1" lang="en-US" altLang="ja-JP" sz="1200"/>
                        <a:t>27</a:t>
                      </a:r>
                      <a:endParaRPr kumimoji="1" lang="ja-JP" altLang="en-US" sz="1200"/>
                    </a:p>
                  </a:txBody>
                  <a:tcPr/>
                </a:tc>
                <a:tc>
                  <a:txBody>
                    <a:bodyPr/>
                    <a:lstStyle/>
                    <a:p>
                      <a:pPr algn="l"/>
                      <a:r>
                        <a:rPr lang="en-US" altLang="ja-JP" sz="1200"/>
                        <a:t>Trojan-Ransom.Win32.Locky</a:t>
                      </a:r>
                      <a:endParaRPr kumimoji="1" lang="ja-JP" altLang="en-US" sz="1200"/>
                    </a:p>
                  </a:txBody>
                  <a:tcPr/>
                </a:tc>
                <a:tc>
                  <a:txBody>
                    <a:bodyPr/>
                    <a:lstStyle/>
                    <a:p>
                      <a:pPr algn="ctr"/>
                      <a:r>
                        <a:rPr lang="en-US" altLang="ja-JP" sz="1200"/>
                        <a:t>82.65</a:t>
                      </a:r>
                      <a:endParaRPr kumimoji="1" lang="ja-JP" altLang="en-US" sz="1200"/>
                    </a:p>
                  </a:txBody>
                  <a:tcPr/>
                </a:tc>
                <a:extLst>
                  <a:ext uri="{0D108BD9-81ED-4DB2-BD59-A6C34878D82A}">
                    <a16:rowId xmlns:a16="http://schemas.microsoft.com/office/drawing/2014/main" val="3952329163"/>
                  </a:ext>
                </a:extLst>
              </a:tr>
              <a:tr h="152456">
                <a:tc>
                  <a:txBody>
                    <a:bodyPr/>
                    <a:lstStyle/>
                    <a:p>
                      <a:pPr algn="ctr"/>
                      <a:r>
                        <a:rPr kumimoji="1" lang="en-US" altLang="ja-JP" sz="1200"/>
                        <a:t>28</a:t>
                      </a:r>
                      <a:endParaRPr kumimoji="1" lang="ja-JP" altLang="en-US" sz="1200"/>
                    </a:p>
                  </a:txBody>
                  <a:tcPr/>
                </a:tc>
                <a:tc>
                  <a:txBody>
                    <a:bodyPr/>
                    <a:lstStyle/>
                    <a:p>
                      <a:pPr algn="l"/>
                      <a:r>
                        <a:rPr lang="en-US" altLang="ja-JP" sz="1200"/>
                        <a:t>Trojan-Ransom.Win32.Zerber</a:t>
                      </a:r>
                      <a:endParaRPr kumimoji="1" lang="ja-JP" altLang="en-US" sz="1200"/>
                    </a:p>
                  </a:txBody>
                  <a:tcPr/>
                </a:tc>
                <a:tc>
                  <a:txBody>
                    <a:bodyPr/>
                    <a:lstStyle/>
                    <a:p>
                      <a:pPr algn="ctr"/>
                      <a:r>
                        <a:rPr lang="en-US" altLang="ja-JP" sz="1200"/>
                        <a:t>98.17</a:t>
                      </a:r>
                      <a:endParaRPr kumimoji="1" lang="ja-JP" altLang="en-US" sz="1200"/>
                    </a:p>
                  </a:txBody>
                  <a:tcPr/>
                </a:tc>
                <a:extLst>
                  <a:ext uri="{0D108BD9-81ED-4DB2-BD59-A6C34878D82A}">
                    <a16:rowId xmlns:a16="http://schemas.microsoft.com/office/drawing/2014/main" val="3694343460"/>
                  </a:ext>
                </a:extLst>
              </a:tr>
              <a:tr h="152456">
                <a:tc>
                  <a:txBody>
                    <a:bodyPr/>
                    <a:lstStyle/>
                    <a:p>
                      <a:pPr algn="ctr"/>
                      <a:r>
                        <a:rPr kumimoji="1" lang="en-US" altLang="ja-JP" sz="1200"/>
                        <a:t>29</a:t>
                      </a:r>
                      <a:endParaRPr kumimoji="1" lang="ja-JP" altLang="en-US" sz="1200"/>
                    </a:p>
                  </a:txBody>
                  <a:tcPr/>
                </a:tc>
                <a:tc>
                  <a:txBody>
                    <a:bodyPr/>
                    <a:lstStyle/>
                    <a:p>
                      <a:pPr algn="l"/>
                      <a:r>
                        <a:rPr lang="en-US" altLang="ja-JP" sz="1200"/>
                        <a:t>Trojan-Spy.Win32.Zbot</a:t>
                      </a:r>
                      <a:endParaRPr kumimoji="1" lang="ja-JP" altLang="en-US" sz="1200"/>
                    </a:p>
                  </a:txBody>
                  <a:tcPr/>
                </a:tc>
                <a:tc>
                  <a:txBody>
                    <a:bodyPr/>
                    <a:lstStyle/>
                    <a:p>
                      <a:pPr algn="ctr"/>
                      <a:r>
                        <a:rPr lang="en-US" altLang="ja-JP" sz="1200"/>
                        <a:t>79.44</a:t>
                      </a:r>
                      <a:endParaRPr kumimoji="1" lang="ja-JP" altLang="en-US" sz="1200"/>
                    </a:p>
                  </a:txBody>
                  <a:tcPr/>
                </a:tc>
                <a:extLst>
                  <a:ext uri="{0D108BD9-81ED-4DB2-BD59-A6C34878D82A}">
                    <a16:rowId xmlns:a16="http://schemas.microsoft.com/office/drawing/2014/main" val="1272649728"/>
                  </a:ext>
                </a:extLst>
              </a:tr>
              <a:tr h="152456">
                <a:tc>
                  <a:txBody>
                    <a:bodyPr/>
                    <a:lstStyle/>
                    <a:p>
                      <a:pPr algn="ctr"/>
                      <a:r>
                        <a:rPr kumimoji="1" lang="en-US" altLang="ja-JP" sz="1200"/>
                        <a:t>30</a:t>
                      </a:r>
                      <a:endParaRPr kumimoji="1" lang="ja-JP" altLang="en-US" sz="1200"/>
                    </a:p>
                  </a:txBody>
                  <a:tcPr/>
                </a:tc>
                <a:tc>
                  <a:txBody>
                    <a:bodyPr/>
                    <a:lstStyle/>
                    <a:p>
                      <a:pPr algn="l"/>
                      <a:r>
                        <a:rPr lang="en-US" altLang="ja-JP" sz="1200"/>
                        <a:t>Virus.Win32.Parite</a:t>
                      </a:r>
                      <a:endParaRPr kumimoji="1" lang="ja-JP" altLang="en-US" sz="1200"/>
                    </a:p>
                  </a:txBody>
                  <a:tcPr/>
                </a:tc>
                <a:tc>
                  <a:txBody>
                    <a:bodyPr/>
                    <a:lstStyle/>
                    <a:p>
                      <a:pPr algn="ctr"/>
                      <a:r>
                        <a:rPr lang="en-US" altLang="ja-JP" sz="1200"/>
                        <a:t>98.79</a:t>
                      </a:r>
                      <a:endParaRPr kumimoji="1" lang="ja-JP" altLang="en-US" sz="1200"/>
                    </a:p>
                  </a:txBody>
                  <a:tcPr/>
                </a:tc>
                <a:extLst>
                  <a:ext uri="{0D108BD9-81ED-4DB2-BD59-A6C34878D82A}">
                    <a16:rowId xmlns:a16="http://schemas.microsoft.com/office/drawing/2014/main" val="163761952"/>
                  </a:ext>
                </a:extLst>
              </a:tr>
              <a:tr h="152456">
                <a:tc>
                  <a:txBody>
                    <a:bodyPr/>
                    <a:lstStyle/>
                    <a:p>
                      <a:pPr algn="ctr"/>
                      <a:r>
                        <a:rPr kumimoji="1" lang="en-US" altLang="ja-JP" sz="1200"/>
                        <a:t>31</a:t>
                      </a:r>
                      <a:endParaRPr kumimoji="1" lang="ja-JP" altLang="en-US" sz="1200"/>
                    </a:p>
                  </a:txBody>
                  <a:tcPr/>
                </a:tc>
                <a:tc>
                  <a:txBody>
                    <a:bodyPr/>
                    <a:lstStyle/>
                    <a:p>
                      <a:pPr algn="l"/>
                      <a:r>
                        <a:rPr lang="en-US" altLang="ja-JP" sz="1200"/>
                        <a:t>Worm.Win32.Vobfus</a:t>
                      </a:r>
                      <a:endParaRPr kumimoji="1" lang="ja-JP" altLang="en-US" sz="1200"/>
                    </a:p>
                  </a:txBody>
                  <a:tcPr/>
                </a:tc>
                <a:tc>
                  <a:txBody>
                    <a:bodyPr/>
                    <a:lstStyle/>
                    <a:p>
                      <a:pPr algn="ctr"/>
                      <a:r>
                        <a:rPr lang="en-US" altLang="ja-JP" sz="1200"/>
                        <a:t>89.83 </a:t>
                      </a:r>
                      <a:endParaRPr kumimoji="1" lang="ja-JP" altLang="en-US" sz="1200"/>
                    </a:p>
                  </a:txBody>
                  <a:tcPr/>
                </a:tc>
                <a:extLst>
                  <a:ext uri="{0D108BD9-81ED-4DB2-BD59-A6C34878D82A}">
                    <a16:rowId xmlns:a16="http://schemas.microsoft.com/office/drawing/2014/main" val="1855029306"/>
                  </a:ext>
                </a:extLst>
              </a:tr>
              <a:tr h="152456">
                <a:tc>
                  <a:txBody>
                    <a:bodyPr/>
                    <a:lstStyle/>
                    <a:p>
                      <a:pPr algn="ctr"/>
                      <a:r>
                        <a:rPr kumimoji="1" lang="en-US" altLang="ja-JP" sz="1200"/>
                        <a:t>32</a:t>
                      </a:r>
                      <a:endParaRPr kumimoji="1" lang="ja-JP" altLang="en-US" sz="1200"/>
                    </a:p>
                  </a:txBody>
                  <a:tcPr/>
                </a:tc>
                <a:tc>
                  <a:txBody>
                    <a:bodyPr/>
                    <a:lstStyle/>
                    <a:p>
                      <a:pPr algn="l"/>
                      <a:r>
                        <a:rPr lang="en-US" altLang="ja-JP" sz="1200"/>
                        <a:t>Worm.Win32.WBNA </a:t>
                      </a:r>
                      <a:endParaRPr kumimoji="1" lang="ja-JP" altLang="en-US" sz="1200"/>
                    </a:p>
                  </a:txBody>
                  <a:tcPr/>
                </a:tc>
                <a:tc>
                  <a:txBody>
                    <a:bodyPr/>
                    <a:lstStyle/>
                    <a:p>
                      <a:pPr algn="ctr"/>
                      <a:r>
                        <a:rPr lang="en-US" altLang="ja-JP" sz="1200"/>
                        <a:t>93.91</a:t>
                      </a:r>
                      <a:endParaRPr kumimoji="1" lang="ja-JP" altLang="en-US" sz="1200"/>
                    </a:p>
                  </a:txBody>
                  <a:tcPr/>
                </a:tc>
                <a:extLst>
                  <a:ext uri="{0D108BD9-81ED-4DB2-BD59-A6C34878D82A}">
                    <a16:rowId xmlns:a16="http://schemas.microsoft.com/office/drawing/2014/main" val="3789929707"/>
                  </a:ext>
                </a:extLst>
              </a:tr>
              <a:tr h="152456">
                <a:tc gridSpan="2">
                  <a:txBody>
                    <a:bodyPr/>
                    <a:lstStyle/>
                    <a:p>
                      <a:pPr algn="ctr"/>
                      <a:r>
                        <a:rPr kumimoji="1" lang="ja-JP" altLang="en-US" sz="1200"/>
                        <a:t>平均正解率</a:t>
                      </a:r>
                    </a:p>
                  </a:txBody>
                  <a:tcPr/>
                </a:tc>
                <a:tc hMerge="1">
                  <a:txBody>
                    <a:bodyPr/>
                    <a:lstStyle/>
                    <a:p>
                      <a:pPr algn="l"/>
                      <a:endParaRPr kumimoji="1" lang="ja-JP" altLang="en-US" sz="1200"/>
                    </a:p>
                  </a:txBody>
                  <a:tcPr/>
                </a:tc>
                <a:tc>
                  <a:txBody>
                    <a:bodyPr/>
                    <a:lstStyle/>
                    <a:p>
                      <a:pPr algn="ctr"/>
                      <a:r>
                        <a:rPr kumimoji="1" lang="en-US" altLang="ja-JP" sz="1200"/>
                        <a:t>87.04</a:t>
                      </a:r>
                      <a:endParaRPr kumimoji="1" lang="ja-JP" altLang="en-US" sz="1200"/>
                    </a:p>
                  </a:txBody>
                  <a:tcPr/>
                </a:tc>
                <a:extLst>
                  <a:ext uri="{0D108BD9-81ED-4DB2-BD59-A6C34878D82A}">
                    <a16:rowId xmlns:a16="http://schemas.microsoft.com/office/drawing/2014/main" val="1127102691"/>
                  </a:ext>
                </a:extLst>
              </a:tr>
            </a:tbl>
          </a:graphicData>
        </a:graphic>
      </p:graphicFrame>
      <p:sp>
        <p:nvSpPr>
          <p:cNvPr id="13" name="テキスト ボックス 12">
            <a:extLst>
              <a:ext uri="{FF2B5EF4-FFF2-40B4-BE49-F238E27FC236}">
                <a16:creationId xmlns:a16="http://schemas.microsoft.com/office/drawing/2014/main" id="{01ACF3BF-ED02-4EEB-9B08-6C84DA3DC1CE}"/>
              </a:ext>
            </a:extLst>
          </p:cNvPr>
          <p:cNvSpPr txBox="1"/>
          <p:nvPr/>
        </p:nvSpPr>
        <p:spPr>
          <a:xfrm>
            <a:off x="4137792" y="1351023"/>
            <a:ext cx="4725974" cy="338554"/>
          </a:xfrm>
          <a:prstGeom prst="rect">
            <a:avLst/>
          </a:prstGeom>
          <a:noFill/>
        </p:spPr>
        <p:txBody>
          <a:bodyPr wrap="none" rtlCol="0">
            <a:spAutoFit/>
          </a:bodyPr>
          <a:lstStyle/>
          <a:p>
            <a:r>
              <a:rPr lang="en-US" altLang="ja-JP" sz="1600"/>
              <a:t>LZT </a:t>
            </a:r>
            <a:r>
              <a:rPr lang="ja-JP" altLang="en-US" sz="1600"/>
              <a:t>辞書を用いたマルウェア亜種分類の実験結果</a:t>
            </a:r>
            <a:endParaRPr kumimoji="1" lang="ja-JP" altLang="en-US" sz="1600"/>
          </a:p>
        </p:txBody>
      </p:sp>
    </p:spTree>
    <p:extLst>
      <p:ext uri="{BB962C8B-B14F-4D97-AF65-F5344CB8AC3E}">
        <p14:creationId xmlns:p14="http://schemas.microsoft.com/office/powerpoint/2010/main" val="3335654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lang="ja-JP" altLang="en-US" b="1"/>
              <a:t>考察</a:t>
            </a:r>
            <a:endParaRPr kumimoji="1" lang="ja-JP" altLang="en-US" b="1"/>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日付プレースホルダー 3">
            <a:extLst>
              <a:ext uri="{FF2B5EF4-FFF2-40B4-BE49-F238E27FC236}">
                <a16:creationId xmlns:a16="http://schemas.microsoft.com/office/drawing/2014/main" id="{E0E1C8EB-3777-48C3-89D9-BF8B33B8FEF5}"/>
              </a:ext>
            </a:extLst>
          </p:cNvPr>
          <p:cNvSpPr>
            <a:spLocks noGrp="1"/>
          </p:cNvSpPr>
          <p:nvPr>
            <p:ph type="dt" sz="half" idx="10"/>
          </p:nvPr>
        </p:nvSpPr>
        <p:spPr/>
        <p:txBody>
          <a:bodyPr/>
          <a:lstStyle/>
          <a:p>
            <a:fld id="{915827DF-43EE-4676-959A-809752B382C2}" type="datetime1">
              <a:rPr kumimoji="1" lang="ja-JP" altLang="en-US" smtClean="0"/>
              <a:t>2022/2/16</a:t>
            </a:fld>
            <a:endParaRPr kumimoji="1" lang="ja-JP" altLang="en-US"/>
          </a:p>
        </p:txBody>
      </p:sp>
      <p:sp>
        <p:nvSpPr>
          <p:cNvPr id="5" name="スライド番号プレースホルダー 4">
            <a:extLst>
              <a:ext uri="{FF2B5EF4-FFF2-40B4-BE49-F238E27FC236}">
                <a16:creationId xmlns:a16="http://schemas.microsoft.com/office/drawing/2014/main" id="{674A55B3-39D1-4CCC-A651-6BBD0B81A0D3}"/>
              </a:ext>
            </a:extLst>
          </p:cNvPr>
          <p:cNvSpPr>
            <a:spLocks noGrp="1"/>
          </p:cNvSpPr>
          <p:nvPr>
            <p:ph type="sldNum" sz="quarter" idx="12"/>
          </p:nvPr>
        </p:nvSpPr>
        <p:spPr/>
        <p:txBody>
          <a:bodyPr/>
          <a:lstStyle/>
          <a:p>
            <a:fld id="{73AC832D-9413-403A-8EF9-FF0A2503BC7B}" type="slidenum">
              <a:rPr kumimoji="1" lang="ja-JP" altLang="en-US" smtClean="0"/>
              <a:t>10</a:t>
            </a:fld>
            <a:endParaRPr kumimoji="1" lang="ja-JP" altLang="en-US"/>
          </a:p>
        </p:txBody>
      </p:sp>
      <p:pic>
        <p:nvPicPr>
          <p:cNvPr id="8" name="コンテンツ プレースホルダー 7">
            <a:extLst>
              <a:ext uri="{FF2B5EF4-FFF2-40B4-BE49-F238E27FC236}">
                <a16:creationId xmlns:a16="http://schemas.microsoft.com/office/drawing/2014/main" id="{ECBF8D33-8E93-4848-952C-2C206CF89AB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36359" y="2055812"/>
            <a:ext cx="5529648" cy="3350850"/>
          </a:xfrm>
          <a:ln w="38100">
            <a:solidFill>
              <a:srgbClr val="FFC000"/>
            </a:solidFill>
          </a:ln>
        </p:spPr>
      </p:pic>
      <p:pic>
        <p:nvPicPr>
          <p:cNvPr id="10" name="図 9">
            <a:extLst>
              <a:ext uri="{FF2B5EF4-FFF2-40B4-BE49-F238E27FC236}">
                <a16:creationId xmlns:a16="http://schemas.microsoft.com/office/drawing/2014/main" id="{179DB6E2-F952-4B8B-B894-C2EEA7EE18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69899" y="1731463"/>
            <a:ext cx="4673862" cy="3691772"/>
          </a:xfrm>
          <a:prstGeom prst="rect">
            <a:avLst/>
          </a:prstGeom>
          <a:ln w="38100">
            <a:solidFill>
              <a:srgbClr val="FFC000"/>
            </a:solidFill>
          </a:ln>
        </p:spPr>
      </p:pic>
      <p:sp>
        <p:nvSpPr>
          <p:cNvPr id="12" name="テキスト ボックス 11">
            <a:extLst>
              <a:ext uri="{FF2B5EF4-FFF2-40B4-BE49-F238E27FC236}">
                <a16:creationId xmlns:a16="http://schemas.microsoft.com/office/drawing/2014/main" id="{C4D9AFE7-82D5-4ECB-B20B-EBC320437463}"/>
              </a:ext>
            </a:extLst>
          </p:cNvPr>
          <p:cNvSpPr txBox="1"/>
          <p:nvPr/>
        </p:nvSpPr>
        <p:spPr>
          <a:xfrm>
            <a:off x="1586423" y="5496356"/>
            <a:ext cx="3629520" cy="307777"/>
          </a:xfrm>
          <a:prstGeom prst="rect">
            <a:avLst/>
          </a:prstGeom>
          <a:noFill/>
        </p:spPr>
        <p:txBody>
          <a:bodyPr wrap="none" rtlCol="0">
            <a:spAutoFit/>
          </a:bodyPr>
          <a:lstStyle/>
          <a:p>
            <a:r>
              <a:rPr lang="en-US" altLang="ja-JP" sz="1400"/>
              <a:t>“Trojan.Win32.Scar” </a:t>
            </a:r>
            <a:r>
              <a:rPr lang="ja-JP" altLang="en-US" sz="1400"/>
              <a:t>の特徴抽出用検体 </a:t>
            </a:r>
            <a:r>
              <a:rPr lang="en-US" altLang="ja-JP" sz="1400"/>
              <a:t>(1)</a:t>
            </a:r>
            <a:endParaRPr lang="ja-JP" altLang="en-US" sz="1400"/>
          </a:p>
        </p:txBody>
      </p:sp>
      <p:sp>
        <p:nvSpPr>
          <p:cNvPr id="18" name="テキスト ボックス 17">
            <a:extLst>
              <a:ext uri="{FF2B5EF4-FFF2-40B4-BE49-F238E27FC236}">
                <a16:creationId xmlns:a16="http://schemas.microsoft.com/office/drawing/2014/main" id="{8C38854B-3965-4165-8D03-A3940AD81741}"/>
              </a:ext>
            </a:extLst>
          </p:cNvPr>
          <p:cNvSpPr txBox="1"/>
          <p:nvPr/>
        </p:nvSpPr>
        <p:spPr>
          <a:xfrm>
            <a:off x="7192070" y="5496356"/>
            <a:ext cx="3629520" cy="307777"/>
          </a:xfrm>
          <a:prstGeom prst="rect">
            <a:avLst/>
          </a:prstGeom>
          <a:noFill/>
        </p:spPr>
        <p:txBody>
          <a:bodyPr wrap="none" rtlCol="0">
            <a:spAutoFit/>
          </a:bodyPr>
          <a:lstStyle/>
          <a:p>
            <a:r>
              <a:rPr lang="en-US" altLang="ja-JP" sz="1400"/>
              <a:t>“Trojan.Win32.Scar” </a:t>
            </a:r>
            <a:r>
              <a:rPr lang="ja-JP" altLang="en-US" sz="1400"/>
              <a:t>の特徴抽出用検体 </a:t>
            </a:r>
            <a:r>
              <a:rPr lang="en-US" altLang="ja-JP" sz="1400"/>
              <a:t>(2)</a:t>
            </a:r>
            <a:endParaRPr lang="ja-JP" altLang="en-US" sz="1400"/>
          </a:p>
        </p:txBody>
      </p:sp>
      <p:sp>
        <p:nvSpPr>
          <p:cNvPr id="6" name="テキスト ボックス 5">
            <a:extLst>
              <a:ext uri="{FF2B5EF4-FFF2-40B4-BE49-F238E27FC236}">
                <a16:creationId xmlns:a16="http://schemas.microsoft.com/office/drawing/2014/main" id="{1605F651-898D-4CC9-9627-381237AF2791}"/>
              </a:ext>
            </a:extLst>
          </p:cNvPr>
          <p:cNvSpPr txBox="1"/>
          <p:nvPr/>
        </p:nvSpPr>
        <p:spPr>
          <a:xfrm>
            <a:off x="838200" y="1501676"/>
            <a:ext cx="4628190" cy="369332"/>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a:t>正解率が低いマルウェアファミリの検体</a:t>
            </a:r>
          </a:p>
        </p:txBody>
      </p:sp>
    </p:spTree>
    <p:extLst>
      <p:ext uri="{BB962C8B-B14F-4D97-AF65-F5344CB8AC3E}">
        <p14:creationId xmlns:p14="http://schemas.microsoft.com/office/powerpoint/2010/main" val="681472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lang="ja-JP" altLang="en-US" b="1"/>
              <a:t>考察</a:t>
            </a:r>
            <a:endParaRPr kumimoji="1" lang="ja-JP" altLang="en-US" b="1"/>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日付プレースホルダー 3">
            <a:extLst>
              <a:ext uri="{FF2B5EF4-FFF2-40B4-BE49-F238E27FC236}">
                <a16:creationId xmlns:a16="http://schemas.microsoft.com/office/drawing/2014/main" id="{E0E1C8EB-3777-48C3-89D9-BF8B33B8FEF5}"/>
              </a:ext>
            </a:extLst>
          </p:cNvPr>
          <p:cNvSpPr>
            <a:spLocks noGrp="1"/>
          </p:cNvSpPr>
          <p:nvPr>
            <p:ph type="dt" sz="half" idx="10"/>
          </p:nvPr>
        </p:nvSpPr>
        <p:spPr/>
        <p:txBody>
          <a:bodyPr/>
          <a:lstStyle/>
          <a:p>
            <a:fld id="{915827DF-43EE-4676-959A-809752B382C2}" type="datetime1">
              <a:rPr kumimoji="1" lang="ja-JP" altLang="en-US" smtClean="0"/>
              <a:t>2022/2/16</a:t>
            </a:fld>
            <a:endParaRPr kumimoji="1" lang="ja-JP" altLang="en-US"/>
          </a:p>
        </p:txBody>
      </p:sp>
      <p:sp>
        <p:nvSpPr>
          <p:cNvPr id="5" name="スライド番号プレースホルダー 4">
            <a:extLst>
              <a:ext uri="{FF2B5EF4-FFF2-40B4-BE49-F238E27FC236}">
                <a16:creationId xmlns:a16="http://schemas.microsoft.com/office/drawing/2014/main" id="{674A55B3-39D1-4CCC-A651-6BBD0B81A0D3}"/>
              </a:ext>
            </a:extLst>
          </p:cNvPr>
          <p:cNvSpPr>
            <a:spLocks noGrp="1"/>
          </p:cNvSpPr>
          <p:nvPr>
            <p:ph type="sldNum" sz="quarter" idx="12"/>
          </p:nvPr>
        </p:nvSpPr>
        <p:spPr/>
        <p:txBody>
          <a:bodyPr/>
          <a:lstStyle/>
          <a:p>
            <a:fld id="{73AC832D-9413-403A-8EF9-FF0A2503BC7B}" type="slidenum">
              <a:rPr kumimoji="1" lang="ja-JP" altLang="en-US" smtClean="0"/>
              <a:t>11</a:t>
            </a:fld>
            <a:endParaRPr kumimoji="1" lang="ja-JP" altLang="en-US"/>
          </a:p>
        </p:txBody>
      </p:sp>
      <p:pic>
        <p:nvPicPr>
          <p:cNvPr id="8" name="コンテンツ プレースホルダー 7">
            <a:extLst>
              <a:ext uri="{FF2B5EF4-FFF2-40B4-BE49-F238E27FC236}">
                <a16:creationId xmlns:a16="http://schemas.microsoft.com/office/drawing/2014/main" id="{ECBF8D33-8E93-4848-952C-2C206CF89AB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87824" y="2317746"/>
            <a:ext cx="5529648" cy="2832688"/>
          </a:xfrm>
          <a:ln w="38100">
            <a:solidFill>
              <a:srgbClr val="FFC000"/>
            </a:solidFill>
          </a:ln>
        </p:spPr>
      </p:pic>
      <p:pic>
        <p:nvPicPr>
          <p:cNvPr id="10" name="図 9">
            <a:extLst>
              <a:ext uri="{FF2B5EF4-FFF2-40B4-BE49-F238E27FC236}">
                <a16:creationId xmlns:a16="http://schemas.microsoft.com/office/drawing/2014/main" id="{179DB6E2-F952-4B8B-B894-C2EEA7EE18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74903" y="1888204"/>
            <a:ext cx="5733806" cy="3691772"/>
          </a:xfrm>
          <a:prstGeom prst="rect">
            <a:avLst/>
          </a:prstGeom>
          <a:ln w="38100">
            <a:solidFill>
              <a:srgbClr val="FFC000"/>
            </a:solidFill>
          </a:ln>
        </p:spPr>
      </p:pic>
      <p:sp>
        <p:nvSpPr>
          <p:cNvPr id="12" name="テキスト ボックス 11">
            <a:extLst>
              <a:ext uri="{FF2B5EF4-FFF2-40B4-BE49-F238E27FC236}">
                <a16:creationId xmlns:a16="http://schemas.microsoft.com/office/drawing/2014/main" id="{C4D9AFE7-82D5-4ECB-B20B-EBC320437463}"/>
              </a:ext>
            </a:extLst>
          </p:cNvPr>
          <p:cNvSpPr txBox="1"/>
          <p:nvPr/>
        </p:nvSpPr>
        <p:spPr>
          <a:xfrm>
            <a:off x="1254344" y="5669670"/>
            <a:ext cx="3996607" cy="307777"/>
          </a:xfrm>
          <a:prstGeom prst="rect">
            <a:avLst/>
          </a:prstGeom>
          <a:noFill/>
        </p:spPr>
        <p:txBody>
          <a:bodyPr wrap="none" rtlCol="0">
            <a:spAutoFit/>
          </a:bodyPr>
          <a:lstStyle/>
          <a:p>
            <a:r>
              <a:rPr lang="en-US" altLang="ja-JP" sz="1400"/>
              <a:t>“Trojan.Win32.Poweliks” </a:t>
            </a:r>
            <a:r>
              <a:rPr lang="ja-JP" altLang="en-US" sz="1400"/>
              <a:t>の特徴抽出用検体 </a:t>
            </a:r>
            <a:r>
              <a:rPr lang="en-US" altLang="ja-JP" sz="1400"/>
              <a:t>(1)</a:t>
            </a:r>
            <a:endParaRPr lang="ja-JP" altLang="en-US" sz="1400"/>
          </a:p>
        </p:txBody>
      </p:sp>
      <p:sp>
        <p:nvSpPr>
          <p:cNvPr id="18" name="テキスト ボックス 17">
            <a:extLst>
              <a:ext uri="{FF2B5EF4-FFF2-40B4-BE49-F238E27FC236}">
                <a16:creationId xmlns:a16="http://schemas.microsoft.com/office/drawing/2014/main" id="{8C38854B-3965-4165-8D03-A3940AD81741}"/>
              </a:ext>
            </a:extLst>
          </p:cNvPr>
          <p:cNvSpPr txBox="1"/>
          <p:nvPr/>
        </p:nvSpPr>
        <p:spPr>
          <a:xfrm>
            <a:off x="7043502" y="5669670"/>
            <a:ext cx="3996607" cy="307777"/>
          </a:xfrm>
          <a:prstGeom prst="rect">
            <a:avLst/>
          </a:prstGeom>
          <a:noFill/>
        </p:spPr>
        <p:txBody>
          <a:bodyPr wrap="none" rtlCol="0">
            <a:spAutoFit/>
          </a:bodyPr>
          <a:lstStyle/>
          <a:p>
            <a:r>
              <a:rPr lang="en-US" altLang="ja-JP" sz="1400"/>
              <a:t>“Trojan.Win32.Poweliks” </a:t>
            </a:r>
            <a:r>
              <a:rPr lang="ja-JP" altLang="en-US" sz="1400"/>
              <a:t>の特徴抽出用検体 </a:t>
            </a:r>
            <a:r>
              <a:rPr lang="en-US" altLang="ja-JP" sz="1400"/>
              <a:t>(2)</a:t>
            </a:r>
            <a:endParaRPr lang="ja-JP" altLang="en-US" sz="1400"/>
          </a:p>
        </p:txBody>
      </p:sp>
      <p:sp>
        <p:nvSpPr>
          <p:cNvPr id="14" name="テキスト ボックス 13">
            <a:extLst>
              <a:ext uri="{FF2B5EF4-FFF2-40B4-BE49-F238E27FC236}">
                <a16:creationId xmlns:a16="http://schemas.microsoft.com/office/drawing/2014/main" id="{71860798-55F8-4C7B-ADEE-EA20481E2DFE}"/>
              </a:ext>
            </a:extLst>
          </p:cNvPr>
          <p:cNvSpPr txBox="1"/>
          <p:nvPr/>
        </p:nvSpPr>
        <p:spPr>
          <a:xfrm>
            <a:off x="838200" y="1501676"/>
            <a:ext cx="4628190" cy="369332"/>
          </a:xfrm>
          <a:prstGeom prst="rect">
            <a:avLst/>
          </a:prstGeom>
          <a:noFill/>
        </p:spPr>
        <p:txBody>
          <a:bodyPr wrap="none" rtlCol="0">
            <a:spAutoFit/>
          </a:bodyPr>
          <a:lstStyle/>
          <a:p>
            <a:pPr marL="285750" indent="-285750">
              <a:buFont typeface="Wingdings" panose="05000000000000000000" pitchFamily="2" charset="2"/>
              <a:buChar char="ü"/>
            </a:pPr>
            <a:r>
              <a:rPr kumimoji="1" lang="ja-JP" altLang="en-US"/>
              <a:t>正解率が高いマルウェアファミリの検体</a:t>
            </a:r>
          </a:p>
        </p:txBody>
      </p:sp>
    </p:spTree>
    <p:extLst>
      <p:ext uri="{BB962C8B-B14F-4D97-AF65-F5344CB8AC3E}">
        <p14:creationId xmlns:p14="http://schemas.microsoft.com/office/powerpoint/2010/main" val="732537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タイトル 1">
            <a:extLst>
              <a:ext uri="{FF2B5EF4-FFF2-40B4-BE49-F238E27FC236}">
                <a16:creationId xmlns:a16="http://schemas.microsoft.com/office/drawing/2014/main" id="{53B6FAB2-107A-43E5-98BF-2F69603C0CCE}"/>
              </a:ext>
            </a:extLst>
          </p:cNvPr>
          <p:cNvSpPr>
            <a:spLocks noGrp="1"/>
          </p:cNvSpPr>
          <p:nvPr>
            <p:ph type="title"/>
          </p:nvPr>
        </p:nvSpPr>
        <p:spPr>
          <a:xfrm>
            <a:off x="838200" y="365125"/>
            <a:ext cx="10515600" cy="1325563"/>
          </a:xfrm>
        </p:spPr>
        <p:txBody>
          <a:bodyPr/>
          <a:lstStyle/>
          <a:p>
            <a:r>
              <a:rPr lang="ja-JP" altLang="en-US" b="1"/>
              <a:t>まとめ</a:t>
            </a:r>
            <a:endParaRPr kumimoji="1" lang="ja-JP" altLang="en-US" b="1"/>
          </a:p>
        </p:txBody>
      </p:sp>
      <p:sp>
        <p:nvSpPr>
          <p:cNvPr id="7" name="コンテンツ プレースホルダー 2">
            <a:extLst>
              <a:ext uri="{FF2B5EF4-FFF2-40B4-BE49-F238E27FC236}">
                <a16:creationId xmlns:a16="http://schemas.microsoft.com/office/drawing/2014/main" id="{D5D56F70-7773-400B-988E-89633C71E61E}"/>
              </a:ext>
            </a:extLst>
          </p:cNvPr>
          <p:cNvSpPr>
            <a:spLocks noGrp="1"/>
          </p:cNvSpPr>
          <p:nvPr>
            <p:ph idx="1"/>
          </p:nvPr>
        </p:nvSpPr>
        <p:spPr>
          <a:xfrm>
            <a:off x="838200" y="2183221"/>
            <a:ext cx="10515600" cy="3700189"/>
          </a:xfrm>
        </p:spPr>
        <p:txBody>
          <a:bodyPr>
            <a:normAutofit/>
          </a:bodyPr>
          <a:lstStyle/>
          <a:p>
            <a:pPr>
              <a:lnSpc>
                <a:spcPct val="100000"/>
              </a:lnSpc>
              <a:buFont typeface="Wingdings" panose="05000000000000000000" pitchFamily="2" charset="2"/>
              <a:buChar char="u"/>
            </a:pPr>
            <a:r>
              <a:rPr lang="ja-JP" altLang="en-US"/>
              <a:t>結果</a:t>
            </a:r>
            <a:endParaRPr lang="en-US" altLang="ja-JP"/>
          </a:p>
          <a:p>
            <a:pPr lvl="1">
              <a:lnSpc>
                <a:spcPct val="100000"/>
              </a:lnSpc>
              <a:buFont typeface="Wingdings" panose="05000000000000000000" pitchFamily="2" charset="2"/>
              <a:buChar char="ü"/>
            </a:pPr>
            <a:r>
              <a:rPr lang="en-US" altLang="ja-JP"/>
              <a:t>API</a:t>
            </a:r>
            <a:r>
              <a:rPr lang="ja-JP" altLang="en-US"/>
              <a:t>コール列を</a:t>
            </a:r>
            <a:r>
              <a:rPr lang="en-US" altLang="ja-JP"/>
              <a:t>LZT</a:t>
            </a:r>
            <a:r>
              <a:rPr lang="ja-JP" altLang="en-US"/>
              <a:t>の辞書により圧縮し、圧縮率を特徴ベクトルとして</a:t>
            </a:r>
            <a:br>
              <a:rPr lang="en-US" altLang="ja-JP"/>
            </a:br>
            <a:r>
              <a:rPr lang="ja-JP" altLang="en-US"/>
              <a:t>マルウェア亜種分類を行った</a:t>
            </a:r>
            <a:endParaRPr lang="en-US" altLang="ja-JP"/>
          </a:p>
          <a:p>
            <a:pPr lvl="1">
              <a:lnSpc>
                <a:spcPct val="100000"/>
              </a:lnSpc>
              <a:buFont typeface="Wingdings" panose="05000000000000000000" pitchFamily="2" charset="2"/>
              <a:buChar char="ü"/>
            </a:pPr>
            <a:r>
              <a:rPr lang="ja-JP" altLang="en-US"/>
              <a:t>平均</a:t>
            </a:r>
            <a:r>
              <a:rPr lang="en-US" altLang="ja-JP"/>
              <a:t>87.04%</a:t>
            </a:r>
            <a:r>
              <a:rPr lang="ja-JP" altLang="en-US"/>
              <a:t>の正解率を得られた</a:t>
            </a:r>
            <a:endParaRPr lang="en-US" altLang="ja-JP"/>
          </a:p>
          <a:p>
            <a:pPr>
              <a:lnSpc>
                <a:spcPct val="100000"/>
              </a:lnSpc>
              <a:buFont typeface="Wingdings" panose="05000000000000000000" pitchFamily="2" charset="2"/>
              <a:buChar char="u"/>
            </a:pPr>
            <a:r>
              <a:rPr lang="ja-JP" altLang="en-US"/>
              <a:t>今後の課題</a:t>
            </a:r>
            <a:endParaRPr lang="en-US" altLang="ja-JP"/>
          </a:p>
          <a:p>
            <a:pPr lvl="1">
              <a:lnSpc>
                <a:spcPct val="100000"/>
              </a:lnSpc>
              <a:buFont typeface="Wingdings" panose="05000000000000000000" pitchFamily="2" charset="2"/>
              <a:buChar char="ü"/>
            </a:pPr>
            <a:r>
              <a:rPr lang="ja-JP" altLang="en-US"/>
              <a:t>分類精度の向上を目指し、マルウェアの特徴ベクトルをより特徴が表れるものに改良する</a:t>
            </a:r>
            <a:endParaRPr lang="en-US" altLang="ja-JP"/>
          </a:p>
          <a:p>
            <a:pPr lvl="1">
              <a:lnSpc>
                <a:spcPct val="100000"/>
              </a:lnSpc>
              <a:buFont typeface="Wingdings" panose="05000000000000000000" pitchFamily="2" charset="2"/>
              <a:buChar char="ü"/>
            </a:pPr>
            <a:endParaRPr lang="en-US" altLang="ja-JP"/>
          </a:p>
          <a:p>
            <a:pPr>
              <a:lnSpc>
                <a:spcPct val="100000"/>
              </a:lnSpc>
              <a:buFont typeface="Wingdings" panose="05000000000000000000" pitchFamily="2" charset="2"/>
              <a:buChar char="u"/>
            </a:pPr>
            <a:endParaRPr lang="en-US" altLang="ja-JP"/>
          </a:p>
        </p:txBody>
      </p:sp>
      <p:sp>
        <p:nvSpPr>
          <p:cNvPr id="2" name="日付プレースホルダー 1">
            <a:extLst>
              <a:ext uri="{FF2B5EF4-FFF2-40B4-BE49-F238E27FC236}">
                <a16:creationId xmlns:a16="http://schemas.microsoft.com/office/drawing/2014/main" id="{A48C365F-FFF0-4A96-A33B-EE0B720A1673}"/>
              </a:ext>
            </a:extLst>
          </p:cNvPr>
          <p:cNvSpPr>
            <a:spLocks noGrp="1"/>
          </p:cNvSpPr>
          <p:nvPr>
            <p:ph type="dt" sz="half" idx="10"/>
          </p:nvPr>
        </p:nvSpPr>
        <p:spPr/>
        <p:txBody>
          <a:bodyPr/>
          <a:lstStyle/>
          <a:p>
            <a:fld id="{82DF5036-2A21-4326-9E37-8333B219EEDA}" type="datetime1">
              <a:rPr kumimoji="1" lang="ja-JP" altLang="en-US" smtClean="0"/>
              <a:t>2022/2/16</a:t>
            </a:fld>
            <a:endParaRPr kumimoji="1" lang="ja-JP" altLang="en-US"/>
          </a:p>
        </p:txBody>
      </p:sp>
      <p:sp>
        <p:nvSpPr>
          <p:cNvPr id="4" name="スライド番号プレースホルダー 3">
            <a:extLst>
              <a:ext uri="{FF2B5EF4-FFF2-40B4-BE49-F238E27FC236}">
                <a16:creationId xmlns:a16="http://schemas.microsoft.com/office/drawing/2014/main" id="{8DA76F8E-6C88-4A25-966C-4EFC24E01D7D}"/>
              </a:ext>
            </a:extLst>
          </p:cNvPr>
          <p:cNvSpPr>
            <a:spLocks noGrp="1"/>
          </p:cNvSpPr>
          <p:nvPr>
            <p:ph type="sldNum" sz="quarter" idx="12"/>
          </p:nvPr>
        </p:nvSpPr>
        <p:spPr/>
        <p:txBody>
          <a:bodyPr/>
          <a:lstStyle/>
          <a:p>
            <a:fld id="{73AC832D-9413-403A-8EF9-FF0A2503BC7B}" type="slidenum">
              <a:rPr kumimoji="1" lang="ja-JP" altLang="en-US" smtClean="0"/>
              <a:t>12</a:t>
            </a:fld>
            <a:endParaRPr kumimoji="1" lang="ja-JP" altLang="en-US"/>
          </a:p>
        </p:txBody>
      </p:sp>
    </p:spTree>
    <p:extLst>
      <p:ext uri="{BB962C8B-B14F-4D97-AF65-F5344CB8AC3E}">
        <p14:creationId xmlns:p14="http://schemas.microsoft.com/office/powerpoint/2010/main" val="3218720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ja-JP" altLang="en-US" b="1"/>
              <a:t>参考文献</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コンテンツ プレースホルダー 5">
            <a:extLst>
              <a:ext uri="{FF2B5EF4-FFF2-40B4-BE49-F238E27FC236}">
                <a16:creationId xmlns:a16="http://schemas.microsoft.com/office/drawing/2014/main" id="{12CADAD3-9F80-4569-86E1-1A0DD5A99956}"/>
              </a:ext>
            </a:extLst>
          </p:cNvPr>
          <p:cNvSpPr>
            <a:spLocks noGrp="1"/>
          </p:cNvSpPr>
          <p:nvPr>
            <p:ph idx="1"/>
          </p:nvPr>
        </p:nvSpPr>
        <p:spPr>
          <a:xfrm>
            <a:off x="838200" y="1825625"/>
            <a:ext cx="10515600" cy="4351338"/>
          </a:xfrm>
        </p:spPr>
        <p:txBody>
          <a:bodyPr>
            <a:normAutofit/>
          </a:bodyPr>
          <a:lstStyle/>
          <a:p>
            <a:pPr marL="0" indent="0">
              <a:lnSpc>
                <a:spcPct val="150000"/>
              </a:lnSpc>
              <a:buNone/>
            </a:pPr>
            <a:r>
              <a:rPr lang="en-US" altLang="ja-JP" sz="2000"/>
              <a:t>[1]</a:t>
            </a:r>
            <a:r>
              <a:rPr lang="ja-JP" altLang="en-US" sz="2000"/>
              <a:t> </a:t>
            </a:r>
            <a:r>
              <a:rPr lang="en-US" altLang="ja-JP" sz="2000"/>
              <a:t>McAfee : McAfee</a:t>
            </a:r>
            <a:r>
              <a:rPr lang="ja-JP" altLang="en-US" sz="2000"/>
              <a:t>脅威レポート，</a:t>
            </a:r>
            <a:br>
              <a:rPr lang="en-US" altLang="ja-JP" sz="2000"/>
            </a:br>
            <a:r>
              <a:rPr lang="en-US" altLang="ja-JP" sz="2000">
                <a:hlinkClick r:id="rId3"/>
              </a:rPr>
              <a:t>https://www.mcafee.com/enterprise/ja-jp/assets/reports/rp-quarterly-threats-jun-2021.pdf</a:t>
            </a:r>
            <a:endParaRPr lang="en-US" altLang="ja-JP" sz="2000"/>
          </a:p>
          <a:p>
            <a:pPr marL="0" indent="0">
              <a:lnSpc>
                <a:spcPct val="150000"/>
              </a:lnSpc>
              <a:buNone/>
            </a:pPr>
            <a:endParaRPr lang="en-US" altLang="ja-JP" sz="2000"/>
          </a:p>
          <a:p>
            <a:pPr marL="0" indent="0">
              <a:lnSpc>
                <a:spcPct val="150000"/>
              </a:lnSpc>
              <a:buNone/>
            </a:pPr>
            <a:r>
              <a:rPr lang="en-US" altLang="ja-JP" sz="2000"/>
              <a:t>[2]</a:t>
            </a:r>
            <a:r>
              <a:rPr lang="ja-JP" altLang="en-US" sz="2000"/>
              <a:t>佐藤拓未，後藤滋樹，武部嵩礼 </a:t>
            </a:r>
            <a:r>
              <a:rPr lang="en-US" altLang="ja-JP" sz="2000"/>
              <a:t>: Paragraph Vector</a:t>
            </a:r>
            <a:r>
              <a:rPr lang="ja-JP" altLang="en-US" sz="2000"/>
              <a:t>を用いたマルウェアの亜種推定法</a:t>
            </a:r>
            <a:r>
              <a:rPr lang="en-US" altLang="ja-JP" sz="2000"/>
              <a:t>,</a:t>
            </a:r>
            <a:br>
              <a:rPr lang="en-US" altLang="ja-JP" sz="2000"/>
            </a:br>
            <a:r>
              <a:rPr lang="ja-JP" altLang="en-US" sz="2000"/>
              <a:t>情報処理学会</a:t>
            </a:r>
            <a:r>
              <a:rPr lang="en-US" altLang="ja-JP" sz="2000"/>
              <a:t>,</a:t>
            </a:r>
            <a:r>
              <a:rPr lang="ja-JP" altLang="en-US" sz="2000"/>
              <a:t>　コンピュータセキュリティシンポジウム</a:t>
            </a:r>
            <a:r>
              <a:rPr lang="en-US" altLang="ja-JP" sz="2000"/>
              <a:t>2016, pp.298-304(2016).</a:t>
            </a:r>
          </a:p>
          <a:p>
            <a:pPr marL="0" indent="0">
              <a:lnSpc>
                <a:spcPct val="150000"/>
              </a:lnSpc>
              <a:buNone/>
            </a:pPr>
            <a:endParaRPr lang="en-US" altLang="ja-JP" sz="2000"/>
          </a:p>
        </p:txBody>
      </p:sp>
      <p:sp>
        <p:nvSpPr>
          <p:cNvPr id="4" name="日付プレースホルダー 3">
            <a:extLst>
              <a:ext uri="{FF2B5EF4-FFF2-40B4-BE49-F238E27FC236}">
                <a16:creationId xmlns:a16="http://schemas.microsoft.com/office/drawing/2014/main" id="{E6E763A8-8652-4C26-99FA-52586971402C}"/>
              </a:ext>
            </a:extLst>
          </p:cNvPr>
          <p:cNvSpPr>
            <a:spLocks noGrp="1"/>
          </p:cNvSpPr>
          <p:nvPr>
            <p:ph type="dt" sz="half" idx="10"/>
          </p:nvPr>
        </p:nvSpPr>
        <p:spPr/>
        <p:txBody>
          <a:bodyPr/>
          <a:lstStyle/>
          <a:p>
            <a:fld id="{3A97485E-536F-42FE-A8E5-B9D9D5EF48B0}" type="datetime1">
              <a:rPr kumimoji="1" lang="ja-JP" altLang="en-US" smtClean="0"/>
              <a:t>2022/2/16</a:t>
            </a:fld>
            <a:endParaRPr kumimoji="1" lang="ja-JP" altLang="en-US"/>
          </a:p>
        </p:txBody>
      </p:sp>
      <p:sp>
        <p:nvSpPr>
          <p:cNvPr id="5" name="スライド番号プレースホルダー 4">
            <a:extLst>
              <a:ext uri="{FF2B5EF4-FFF2-40B4-BE49-F238E27FC236}">
                <a16:creationId xmlns:a16="http://schemas.microsoft.com/office/drawing/2014/main" id="{CF5A164B-D2F8-4AEE-9838-9CC585E2AAEE}"/>
              </a:ext>
            </a:extLst>
          </p:cNvPr>
          <p:cNvSpPr>
            <a:spLocks noGrp="1"/>
          </p:cNvSpPr>
          <p:nvPr>
            <p:ph type="sldNum" sz="quarter" idx="12"/>
          </p:nvPr>
        </p:nvSpPr>
        <p:spPr/>
        <p:txBody>
          <a:bodyPr/>
          <a:lstStyle/>
          <a:p>
            <a:fld id="{73AC832D-9413-403A-8EF9-FF0A2503BC7B}" type="slidenum">
              <a:rPr kumimoji="1" lang="ja-JP" altLang="en-US" smtClean="0"/>
              <a:t>13</a:t>
            </a:fld>
            <a:endParaRPr kumimoji="1" lang="ja-JP" altLang="en-US"/>
          </a:p>
        </p:txBody>
      </p:sp>
    </p:spTree>
    <p:extLst>
      <p:ext uri="{BB962C8B-B14F-4D97-AF65-F5344CB8AC3E}">
        <p14:creationId xmlns:p14="http://schemas.microsoft.com/office/powerpoint/2010/main" val="3633576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タイトル 1">
            <a:extLst>
              <a:ext uri="{FF2B5EF4-FFF2-40B4-BE49-F238E27FC236}">
                <a16:creationId xmlns:a16="http://schemas.microsoft.com/office/drawing/2014/main" id="{441DCD0C-C4F4-4BF6-B5FA-8BF77E4B8522}"/>
              </a:ext>
            </a:extLst>
          </p:cNvPr>
          <p:cNvSpPr>
            <a:spLocks noGrp="1"/>
          </p:cNvSpPr>
          <p:nvPr>
            <p:ph type="title"/>
          </p:nvPr>
        </p:nvSpPr>
        <p:spPr>
          <a:xfrm>
            <a:off x="838200" y="365125"/>
            <a:ext cx="10515600" cy="1325563"/>
          </a:xfrm>
        </p:spPr>
        <p:txBody>
          <a:bodyPr/>
          <a:lstStyle/>
          <a:p>
            <a:r>
              <a:rPr lang="ja-JP" altLang="en-US" b="1"/>
              <a:t>関連研究</a:t>
            </a:r>
            <a:endParaRPr kumimoji="1" lang="ja-JP" altLang="en-US" b="1"/>
          </a:p>
        </p:txBody>
      </p:sp>
      <p:sp>
        <p:nvSpPr>
          <p:cNvPr id="7" name="コンテンツ プレースホルダー 2">
            <a:extLst>
              <a:ext uri="{FF2B5EF4-FFF2-40B4-BE49-F238E27FC236}">
                <a16:creationId xmlns:a16="http://schemas.microsoft.com/office/drawing/2014/main" id="{A7823A75-A843-4264-8BF9-B5830E98D687}"/>
              </a:ext>
            </a:extLst>
          </p:cNvPr>
          <p:cNvSpPr>
            <a:spLocks noGrp="1"/>
          </p:cNvSpPr>
          <p:nvPr>
            <p:ph idx="1"/>
          </p:nvPr>
        </p:nvSpPr>
        <p:spPr>
          <a:xfrm>
            <a:off x="838200" y="1825625"/>
            <a:ext cx="10515600" cy="4351338"/>
          </a:xfrm>
        </p:spPr>
        <p:txBody>
          <a:bodyPr/>
          <a:lstStyle/>
          <a:p>
            <a:r>
              <a:rPr lang="ja-JP" altLang="en-US"/>
              <a:t>マルウェア亜種分類</a:t>
            </a:r>
            <a:endParaRPr lang="en-US" altLang="ja-JP"/>
          </a:p>
          <a:p>
            <a:pPr lvl="1">
              <a:buFont typeface="Wingdings" panose="05000000000000000000" pitchFamily="2" charset="2"/>
              <a:buChar char="Ø"/>
            </a:pPr>
            <a:r>
              <a:rPr lang="en-US" altLang="ja-JP" sz="2000"/>
              <a:t>API</a:t>
            </a:r>
            <a:r>
              <a:rPr lang="ja-JP" altLang="en-US" sz="2000"/>
              <a:t>コール列と</a:t>
            </a:r>
            <a:r>
              <a:rPr lang="en-US" altLang="ja-JP" sz="2000"/>
              <a:t>LZW</a:t>
            </a:r>
            <a:r>
              <a:rPr lang="ja-JP" altLang="en-US" sz="2000"/>
              <a:t>を用いたマルウェア亜種分類の一検討</a:t>
            </a:r>
            <a:br>
              <a:rPr kumimoji="1" lang="en-US" altLang="ja-JP" sz="2000"/>
            </a:br>
            <a:endParaRPr kumimoji="1" lang="en-US" altLang="ja-JP"/>
          </a:p>
          <a:p>
            <a:pPr marL="914400" lvl="2" indent="0">
              <a:buNone/>
            </a:pPr>
            <a:r>
              <a:rPr kumimoji="1" lang="en-US" altLang="ja-JP" sz="1800"/>
              <a:t>API</a:t>
            </a:r>
            <a:r>
              <a:rPr kumimoji="1" lang="ja-JP" altLang="en-US" sz="1800"/>
              <a:t>コール列を機械学習の特徴量として利用するため、</a:t>
            </a:r>
            <a:r>
              <a:rPr kumimoji="1" lang="en-US" altLang="ja-JP" sz="1800"/>
              <a:t>Paragraph Vector</a:t>
            </a:r>
            <a:r>
              <a:rPr kumimoji="1" lang="ja-JP" altLang="en-US" sz="1800"/>
              <a:t>を用いてベクトル表現を得る方法</a:t>
            </a:r>
            <a:endParaRPr kumimoji="1" lang="en-US" altLang="ja-JP" sz="1800"/>
          </a:p>
        </p:txBody>
      </p:sp>
      <p:sp>
        <p:nvSpPr>
          <p:cNvPr id="8" name="矢印: 下 7">
            <a:extLst>
              <a:ext uri="{FF2B5EF4-FFF2-40B4-BE49-F238E27FC236}">
                <a16:creationId xmlns:a16="http://schemas.microsoft.com/office/drawing/2014/main" id="{621C226C-8FA4-4145-81E8-D8AFCE136EE3}"/>
              </a:ext>
            </a:extLst>
          </p:cNvPr>
          <p:cNvSpPr/>
          <p:nvPr/>
        </p:nvSpPr>
        <p:spPr>
          <a:xfrm>
            <a:off x="5681785" y="3743571"/>
            <a:ext cx="820615" cy="8831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50EC074-5E2A-48C0-8061-B9FA06984F28}"/>
              </a:ext>
            </a:extLst>
          </p:cNvPr>
          <p:cNvSpPr txBox="1"/>
          <p:nvPr/>
        </p:nvSpPr>
        <p:spPr>
          <a:xfrm>
            <a:off x="4167553" y="4940170"/>
            <a:ext cx="3849078" cy="461665"/>
          </a:xfrm>
          <a:prstGeom prst="rect">
            <a:avLst/>
          </a:prstGeom>
          <a:noFill/>
        </p:spPr>
        <p:txBody>
          <a:bodyPr wrap="square" rtlCol="0">
            <a:spAutoFit/>
          </a:bodyPr>
          <a:lstStyle/>
          <a:p>
            <a:r>
              <a:rPr kumimoji="1" lang="ja-JP" altLang="en-US" sz="2400"/>
              <a:t>分類精度の平均値 </a:t>
            </a:r>
            <a:r>
              <a:rPr kumimoji="1" lang="en-US" altLang="ja-JP" sz="2400">
                <a:solidFill>
                  <a:srgbClr val="FF0000"/>
                </a:solidFill>
              </a:rPr>
              <a:t>83.80%</a:t>
            </a:r>
            <a:endParaRPr kumimoji="1" lang="ja-JP" altLang="en-US" sz="2400">
              <a:solidFill>
                <a:srgbClr val="FF0000"/>
              </a:solidFill>
            </a:endParaRPr>
          </a:p>
        </p:txBody>
      </p:sp>
      <p:sp>
        <p:nvSpPr>
          <p:cNvPr id="10" name="テキスト ボックス 9">
            <a:extLst>
              <a:ext uri="{FF2B5EF4-FFF2-40B4-BE49-F238E27FC236}">
                <a16:creationId xmlns:a16="http://schemas.microsoft.com/office/drawing/2014/main" id="{887FE8E6-FA61-464E-81FB-B3F55D1A6DFA}"/>
              </a:ext>
            </a:extLst>
          </p:cNvPr>
          <p:cNvSpPr txBox="1"/>
          <p:nvPr/>
        </p:nvSpPr>
        <p:spPr>
          <a:xfrm>
            <a:off x="2500955" y="6004908"/>
            <a:ext cx="7652037" cy="523220"/>
          </a:xfrm>
          <a:prstGeom prst="rect">
            <a:avLst/>
          </a:prstGeom>
          <a:noFill/>
        </p:spPr>
        <p:txBody>
          <a:bodyPr wrap="square" rtlCol="0">
            <a:spAutoFit/>
          </a:bodyPr>
          <a:lstStyle/>
          <a:p>
            <a:r>
              <a:rPr lang="en-US" altLang="ja-JP" sz="1400"/>
              <a:t>[2]</a:t>
            </a:r>
            <a:r>
              <a:rPr lang="ja-JP" altLang="en-US" sz="1400"/>
              <a:t>浅沼和希，甲斐博，森井昌克 </a:t>
            </a:r>
            <a:r>
              <a:rPr lang="en-US" altLang="ja-JP" sz="1400"/>
              <a:t>: “API</a:t>
            </a:r>
            <a:r>
              <a:rPr lang="ja-JP" altLang="en-US" sz="1400"/>
              <a:t>コール列と</a:t>
            </a:r>
            <a:r>
              <a:rPr lang="en-US" altLang="ja-JP" sz="1400"/>
              <a:t>LZW</a:t>
            </a:r>
            <a:r>
              <a:rPr lang="ja-JP" altLang="en-US" sz="1400"/>
              <a:t>を用いたマルウェア亜種分類の一検討</a:t>
            </a:r>
            <a:r>
              <a:rPr lang="en-US" altLang="ja-JP" sz="1400"/>
              <a:t>”,</a:t>
            </a:r>
            <a:br>
              <a:rPr lang="en-US" altLang="ja-JP" sz="1400"/>
            </a:br>
            <a:r>
              <a:rPr lang="ja-JP" altLang="en-US" sz="1400"/>
              <a:t>　 情報処理学会第</a:t>
            </a:r>
            <a:r>
              <a:rPr lang="en-US" altLang="ja-JP" sz="1400"/>
              <a:t>83</a:t>
            </a:r>
            <a:r>
              <a:rPr lang="ja-JP" altLang="en-US" sz="1400"/>
              <a:t>回全国大会公演論文集</a:t>
            </a:r>
            <a:r>
              <a:rPr lang="en-US" altLang="ja-JP" sz="1400"/>
              <a:t>(2021)</a:t>
            </a:r>
          </a:p>
        </p:txBody>
      </p:sp>
      <p:sp>
        <p:nvSpPr>
          <p:cNvPr id="2" name="日付プレースホルダー 1">
            <a:extLst>
              <a:ext uri="{FF2B5EF4-FFF2-40B4-BE49-F238E27FC236}">
                <a16:creationId xmlns:a16="http://schemas.microsoft.com/office/drawing/2014/main" id="{DEA08F7A-9C7B-43F9-A8F4-31ED3926812F}"/>
              </a:ext>
            </a:extLst>
          </p:cNvPr>
          <p:cNvSpPr>
            <a:spLocks noGrp="1"/>
          </p:cNvSpPr>
          <p:nvPr>
            <p:ph type="dt" sz="half" idx="10"/>
          </p:nvPr>
        </p:nvSpPr>
        <p:spPr/>
        <p:txBody>
          <a:bodyPr/>
          <a:lstStyle/>
          <a:p>
            <a:fld id="{79251E3A-8C4A-4FC4-9CD6-AB2B62401EB8}" type="datetime1">
              <a:rPr kumimoji="1" lang="ja-JP" altLang="en-US" smtClean="0"/>
              <a:t>2022/2/16</a:t>
            </a:fld>
            <a:endParaRPr kumimoji="1" lang="ja-JP" altLang="en-US"/>
          </a:p>
        </p:txBody>
      </p:sp>
      <p:sp>
        <p:nvSpPr>
          <p:cNvPr id="4" name="スライド番号プレースホルダー 3">
            <a:extLst>
              <a:ext uri="{FF2B5EF4-FFF2-40B4-BE49-F238E27FC236}">
                <a16:creationId xmlns:a16="http://schemas.microsoft.com/office/drawing/2014/main" id="{813620A4-FFE9-4E3C-95F3-2017E2C50B40}"/>
              </a:ext>
            </a:extLst>
          </p:cNvPr>
          <p:cNvSpPr>
            <a:spLocks noGrp="1"/>
          </p:cNvSpPr>
          <p:nvPr>
            <p:ph type="sldNum" sz="quarter" idx="12"/>
          </p:nvPr>
        </p:nvSpPr>
        <p:spPr/>
        <p:txBody>
          <a:bodyPr/>
          <a:lstStyle/>
          <a:p>
            <a:fld id="{73AC832D-9413-403A-8EF9-FF0A2503BC7B}" type="slidenum">
              <a:rPr kumimoji="1" lang="ja-JP" altLang="en-US" smtClean="0"/>
              <a:t>14</a:t>
            </a:fld>
            <a:endParaRPr kumimoji="1" lang="ja-JP" altLang="en-US"/>
          </a:p>
        </p:txBody>
      </p:sp>
    </p:spTree>
    <p:extLst>
      <p:ext uri="{BB962C8B-B14F-4D97-AF65-F5344CB8AC3E}">
        <p14:creationId xmlns:p14="http://schemas.microsoft.com/office/powerpoint/2010/main" val="44997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lang="en-US" altLang="ja-JP" b="1"/>
              <a:t>LZW</a:t>
            </a:r>
            <a:r>
              <a:rPr lang="ja-JP" altLang="en-US" b="1"/>
              <a:t>のアルゴリズム</a:t>
            </a:r>
            <a:endParaRPr kumimoji="1" lang="ja-JP" altLang="en-US" b="1"/>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テキスト ボックス 11">
            <a:extLst>
              <a:ext uri="{FF2B5EF4-FFF2-40B4-BE49-F238E27FC236}">
                <a16:creationId xmlns:a16="http://schemas.microsoft.com/office/drawing/2014/main" id="{7C2C5205-130E-4ECB-9BAE-95216E71A5B9}"/>
              </a:ext>
            </a:extLst>
          </p:cNvPr>
          <p:cNvSpPr txBox="1"/>
          <p:nvPr/>
        </p:nvSpPr>
        <p:spPr>
          <a:xfrm>
            <a:off x="838200" y="1690688"/>
            <a:ext cx="8904891" cy="3792961"/>
          </a:xfrm>
          <a:prstGeom prst="rect">
            <a:avLst/>
          </a:prstGeom>
          <a:noFill/>
        </p:spPr>
        <p:txBody>
          <a:bodyPr wrap="square">
            <a:spAutoFit/>
          </a:bodyPr>
          <a:lstStyle/>
          <a:p>
            <a:pPr marL="914400" lvl="1" indent="-457200">
              <a:lnSpc>
                <a:spcPct val="150000"/>
              </a:lnSpc>
              <a:buFont typeface="+mj-lt"/>
              <a:buAutoNum type="arabicPeriod"/>
            </a:pPr>
            <a:r>
              <a:rPr lang="ja-JP" altLang="en-US"/>
              <a:t>文字</a:t>
            </a:r>
            <a:r>
              <a:rPr lang="en-US" altLang="ja-JP"/>
              <a:t>(</a:t>
            </a:r>
            <a:r>
              <a:rPr lang="ja-JP" altLang="en-US"/>
              <a:t>数字</a:t>
            </a:r>
            <a:r>
              <a:rPr lang="en-US" altLang="ja-JP"/>
              <a:t>)</a:t>
            </a:r>
            <a:r>
              <a:rPr lang="ja-JP" altLang="en-US"/>
              <a:t>列に現れる文字の種類の数だけ、それぞれ辞書に登録する。</a:t>
            </a:r>
            <a:endParaRPr lang="en-US" altLang="ja-JP"/>
          </a:p>
          <a:p>
            <a:pPr marL="914400" lvl="1" indent="-457200">
              <a:lnSpc>
                <a:spcPct val="150000"/>
              </a:lnSpc>
              <a:buFont typeface="+mj-lt"/>
              <a:buAutoNum type="arabicPeriod"/>
            </a:pPr>
            <a:r>
              <a:rPr lang="ja-JP" altLang="en-US"/>
              <a:t>先頭の一文字を読み込み、変数</a:t>
            </a:r>
            <a:r>
              <a:rPr lang="en-US" altLang="ja-JP"/>
              <a:t>w</a:t>
            </a:r>
            <a:r>
              <a:rPr lang="ja-JP" altLang="en-US"/>
              <a:t>に格納する。</a:t>
            </a:r>
            <a:endParaRPr lang="en-US" altLang="ja-JP"/>
          </a:p>
          <a:p>
            <a:pPr marL="914400" lvl="1" indent="-457200">
              <a:lnSpc>
                <a:spcPct val="150000"/>
              </a:lnSpc>
              <a:buFont typeface="+mj-lt"/>
              <a:buAutoNum type="arabicPeriod"/>
            </a:pPr>
            <a:r>
              <a:rPr lang="ja-JP" altLang="en-US"/>
              <a:t>次の文字を読み込んで、変数</a:t>
            </a:r>
            <a:r>
              <a:rPr lang="en-US" altLang="ja-JP"/>
              <a:t>k</a:t>
            </a:r>
            <a:r>
              <a:rPr lang="ja-JP" altLang="en-US"/>
              <a:t>に格納する。</a:t>
            </a:r>
            <a:endParaRPr lang="en-US" altLang="ja-JP"/>
          </a:p>
          <a:p>
            <a:pPr marL="914400" lvl="1" indent="-457200">
              <a:lnSpc>
                <a:spcPct val="150000"/>
              </a:lnSpc>
              <a:buFont typeface="+mj-lt"/>
              <a:buAutoNum type="arabicPeriod"/>
            </a:pPr>
            <a:r>
              <a:rPr lang="en-US" altLang="ja-JP"/>
              <a:t>2</a:t>
            </a:r>
            <a:r>
              <a:rPr lang="ja-JP" altLang="en-US"/>
              <a:t>つの変数</a:t>
            </a:r>
            <a:r>
              <a:rPr lang="en-US" altLang="ja-JP"/>
              <a:t>w</a:t>
            </a:r>
            <a:r>
              <a:rPr lang="ja-JP" altLang="en-US"/>
              <a:t>と</a:t>
            </a:r>
            <a:r>
              <a:rPr lang="en-US" altLang="ja-JP"/>
              <a:t>k</a:t>
            </a:r>
            <a:r>
              <a:rPr lang="ja-JP" altLang="en-US"/>
              <a:t>をつなげた</a:t>
            </a:r>
            <a:r>
              <a:rPr lang="en-US" altLang="ja-JP" err="1"/>
              <a:t>wk</a:t>
            </a:r>
            <a:r>
              <a:rPr lang="ja-JP" altLang="en-US"/>
              <a:t>が、辞書に登録されていないかを確認する。</a:t>
            </a:r>
            <a:endParaRPr lang="en-US" altLang="ja-JP"/>
          </a:p>
          <a:p>
            <a:pPr lvl="2">
              <a:lnSpc>
                <a:spcPct val="150000"/>
              </a:lnSpc>
              <a:buFont typeface="Wingdings" panose="05000000000000000000" pitchFamily="2" charset="2"/>
              <a:buChar char="Ø"/>
            </a:pPr>
            <a:r>
              <a:rPr lang="ja-JP" altLang="en-US"/>
              <a:t>登録されていたら</a:t>
            </a:r>
            <a:endParaRPr lang="en-US" altLang="ja-JP"/>
          </a:p>
          <a:p>
            <a:pPr marL="1371600" lvl="3" indent="0">
              <a:lnSpc>
                <a:spcPct val="150000"/>
              </a:lnSpc>
              <a:buNone/>
            </a:pPr>
            <a:r>
              <a:rPr lang="en-US" altLang="ja-JP" err="1"/>
              <a:t>wk</a:t>
            </a:r>
            <a:r>
              <a:rPr lang="ja-JP" altLang="en-US"/>
              <a:t>を</a:t>
            </a:r>
            <a:r>
              <a:rPr lang="en-US" altLang="ja-JP"/>
              <a:t>w</a:t>
            </a:r>
            <a:r>
              <a:rPr lang="ja-JP" altLang="en-US"/>
              <a:t>に代入して手順</a:t>
            </a:r>
            <a:r>
              <a:rPr lang="en-US" altLang="ja-JP"/>
              <a:t>3</a:t>
            </a:r>
            <a:r>
              <a:rPr lang="ja-JP" altLang="en-US"/>
              <a:t>に戻って繰り返す。</a:t>
            </a:r>
            <a:endParaRPr lang="en-US" altLang="ja-JP"/>
          </a:p>
          <a:p>
            <a:pPr lvl="2">
              <a:lnSpc>
                <a:spcPct val="150000"/>
              </a:lnSpc>
              <a:buFont typeface="Wingdings" panose="05000000000000000000" pitchFamily="2" charset="2"/>
              <a:buChar char="Ø"/>
            </a:pPr>
            <a:r>
              <a:rPr lang="ja-JP" altLang="en-US"/>
              <a:t>登録されていなかった場合</a:t>
            </a:r>
            <a:endParaRPr lang="en-US" altLang="ja-JP"/>
          </a:p>
          <a:p>
            <a:pPr marL="1371600" lvl="3" indent="0">
              <a:lnSpc>
                <a:spcPct val="150000"/>
              </a:lnSpc>
              <a:buNone/>
            </a:pPr>
            <a:r>
              <a:rPr lang="en-US" altLang="ja-JP" err="1"/>
              <a:t>wk</a:t>
            </a:r>
            <a:r>
              <a:rPr lang="ja-JP" altLang="en-US"/>
              <a:t>を辞書に登録し、</a:t>
            </a:r>
            <a:r>
              <a:rPr lang="en-US" altLang="ja-JP"/>
              <a:t>w</a:t>
            </a:r>
            <a:r>
              <a:rPr lang="ja-JP" altLang="en-US"/>
              <a:t>の辞書番号を出力する。</a:t>
            </a:r>
            <a:endParaRPr lang="en-US" altLang="ja-JP"/>
          </a:p>
          <a:p>
            <a:pPr marL="914400" lvl="1" indent="-457200">
              <a:lnSpc>
                <a:spcPct val="150000"/>
              </a:lnSpc>
              <a:buFont typeface="+mj-lt"/>
              <a:buAutoNum type="arabicPeriod"/>
            </a:pPr>
            <a:r>
              <a:rPr lang="ja-JP" altLang="en-US"/>
              <a:t>文字</a:t>
            </a:r>
            <a:r>
              <a:rPr lang="en-US" altLang="ja-JP"/>
              <a:t>(</a:t>
            </a:r>
            <a:r>
              <a:rPr lang="ja-JP" altLang="en-US"/>
              <a:t>数字</a:t>
            </a:r>
            <a:r>
              <a:rPr lang="en-US" altLang="ja-JP"/>
              <a:t>)</a:t>
            </a:r>
            <a:r>
              <a:rPr lang="ja-JP" altLang="en-US"/>
              <a:t>列全ての読み込みが終わるまで繰り返す。</a:t>
            </a:r>
            <a:endParaRPr lang="en-US" altLang="ja-JP"/>
          </a:p>
        </p:txBody>
      </p:sp>
      <p:sp>
        <p:nvSpPr>
          <p:cNvPr id="14" name="テキスト ボックス 13">
            <a:extLst>
              <a:ext uri="{FF2B5EF4-FFF2-40B4-BE49-F238E27FC236}">
                <a16:creationId xmlns:a16="http://schemas.microsoft.com/office/drawing/2014/main" id="{6CDF08DD-0173-4693-87E2-AFFFAAD94282}"/>
              </a:ext>
            </a:extLst>
          </p:cNvPr>
          <p:cNvSpPr txBox="1"/>
          <p:nvPr/>
        </p:nvSpPr>
        <p:spPr>
          <a:xfrm>
            <a:off x="3757418" y="6094739"/>
            <a:ext cx="8076810" cy="523220"/>
          </a:xfrm>
          <a:prstGeom prst="rect">
            <a:avLst/>
          </a:prstGeom>
          <a:noFill/>
        </p:spPr>
        <p:txBody>
          <a:bodyPr wrap="square" rtlCol="0">
            <a:spAutoFit/>
          </a:bodyPr>
          <a:lstStyle/>
          <a:p>
            <a:r>
              <a:rPr kumimoji="1" lang="en-US" altLang="ja-JP" sz="1400"/>
              <a:t>Welch, T.A.: A Technique for High-Performance Data Compression, IEEE Computer, Vol.17, No.6,  (1984).</a:t>
            </a:r>
            <a:endParaRPr kumimoji="1" lang="ja-JP" altLang="en-US" sz="1400"/>
          </a:p>
        </p:txBody>
      </p:sp>
      <p:sp>
        <p:nvSpPr>
          <p:cNvPr id="4" name="日付プレースホルダー 3">
            <a:extLst>
              <a:ext uri="{FF2B5EF4-FFF2-40B4-BE49-F238E27FC236}">
                <a16:creationId xmlns:a16="http://schemas.microsoft.com/office/drawing/2014/main" id="{AC7E494E-E4CD-4FC0-998D-8ED93F4E8FBC}"/>
              </a:ext>
            </a:extLst>
          </p:cNvPr>
          <p:cNvSpPr>
            <a:spLocks noGrp="1"/>
          </p:cNvSpPr>
          <p:nvPr>
            <p:ph type="dt" sz="half" idx="10"/>
          </p:nvPr>
        </p:nvSpPr>
        <p:spPr/>
        <p:txBody>
          <a:bodyPr/>
          <a:lstStyle/>
          <a:p>
            <a:fld id="{D3ED1E7F-7D7E-4DD8-937A-E2317997831A}" type="datetime1">
              <a:rPr kumimoji="1" lang="ja-JP" altLang="en-US" smtClean="0"/>
              <a:t>2022/2/16</a:t>
            </a:fld>
            <a:endParaRPr kumimoji="1" lang="ja-JP" altLang="en-US"/>
          </a:p>
        </p:txBody>
      </p:sp>
      <p:sp>
        <p:nvSpPr>
          <p:cNvPr id="5" name="スライド番号プレースホルダー 4">
            <a:extLst>
              <a:ext uri="{FF2B5EF4-FFF2-40B4-BE49-F238E27FC236}">
                <a16:creationId xmlns:a16="http://schemas.microsoft.com/office/drawing/2014/main" id="{7B64C777-CC4E-4E75-90B1-97871BE315C7}"/>
              </a:ext>
            </a:extLst>
          </p:cNvPr>
          <p:cNvSpPr>
            <a:spLocks noGrp="1"/>
          </p:cNvSpPr>
          <p:nvPr>
            <p:ph type="sldNum" sz="quarter" idx="12"/>
          </p:nvPr>
        </p:nvSpPr>
        <p:spPr/>
        <p:txBody>
          <a:bodyPr/>
          <a:lstStyle/>
          <a:p>
            <a:fld id="{73AC832D-9413-403A-8EF9-FF0A2503BC7B}" type="slidenum">
              <a:rPr kumimoji="1" lang="ja-JP" altLang="en-US" smtClean="0"/>
              <a:t>15</a:t>
            </a:fld>
            <a:endParaRPr kumimoji="1" lang="ja-JP" altLang="en-US"/>
          </a:p>
        </p:txBody>
      </p:sp>
    </p:spTree>
    <p:extLst>
      <p:ext uri="{BB962C8B-B14F-4D97-AF65-F5344CB8AC3E}">
        <p14:creationId xmlns:p14="http://schemas.microsoft.com/office/powerpoint/2010/main" val="126145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en-US" altLang="ja-JP" b="1"/>
              <a:t>LZW</a:t>
            </a:r>
            <a:r>
              <a:rPr kumimoji="1" lang="ja-JP" altLang="en-US" b="1"/>
              <a:t>圧縮アルゴリズム</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コンテンツ プレースホルダー 2">
            <a:extLst>
              <a:ext uri="{FF2B5EF4-FFF2-40B4-BE49-F238E27FC236}">
                <a16:creationId xmlns:a16="http://schemas.microsoft.com/office/drawing/2014/main" id="{26952EEE-AB7C-4D45-9745-683E49660E87}"/>
              </a:ext>
            </a:extLst>
          </p:cNvPr>
          <p:cNvSpPr>
            <a:spLocks noGrp="1"/>
          </p:cNvSpPr>
          <p:nvPr>
            <p:ph idx="1"/>
          </p:nvPr>
        </p:nvSpPr>
        <p:spPr>
          <a:xfrm>
            <a:off x="838200" y="1825626"/>
            <a:ext cx="10515600" cy="4351338"/>
          </a:xfrm>
        </p:spPr>
        <p:txBody>
          <a:bodyPr>
            <a:normAutofit/>
          </a:bodyPr>
          <a:lstStyle/>
          <a:p>
            <a:pPr>
              <a:buFont typeface="Wingdings" panose="05000000000000000000" pitchFamily="2" charset="2"/>
              <a:buChar char="p"/>
            </a:pPr>
            <a:r>
              <a:rPr lang="en-US" altLang="ja-JP" sz="1800"/>
              <a:t>API</a:t>
            </a:r>
            <a:r>
              <a:rPr lang="ja-JP" altLang="en-US" sz="1800"/>
              <a:t>コール列「</a:t>
            </a:r>
            <a:r>
              <a:rPr lang="en-US" altLang="ja-JP" sz="1800"/>
              <a:t>ABCABC</a:t>
            </a:r>
            <a:r>
              <a:rPr lang="ja-JP" altLang="en-US" sz="1800"/>
              <a:t>」の圧縮</a:t>
            </a:r>
            <a:endParaRPr lang="en-US" altLang="ja-JP" sz="1800"/>
          </a:p>
          <a:p>
            <a:pPr lvl="1">
              <a:buFont typeface="Wingdings" panose="05000000000000000000" pitchFamily="2" charset="2"/>
              <a:buChar char="u"/>
            </a:pPr>
            <a:endParaRPr lang="en-US" altLang="ja-JP" sz="1300"/>
          </a:p>
          <a:p>
            <a:pPr lvl="1">
              <a:buFont typeface="Wingdings" panose="05000000000000000000" pitchFamily="2" charset="2"/>
              <a:buChar char="u"/>
            </a:pPr>
            <a:r>
              <a:rPr lang="ja-JP" altLang="en-US" sz="1400"/>
              <a:t>初期設定</a:t>
            </a:r>
            <a:endParaRPr lang="en-US" altLang="ja-JP" sz="1400"/>
          </a:p>
        </p:txBody>
      </p:sp>
      <p:grpSp>
        <p:nvGrpSpPr>
          <p:cNvPr id="3" name="グループ化 2">
            <a:extLst>
              <a:ext uri="{FF2B5EF4-FFF2-40B4-BE49-F238E27FC236}">
                <a16:creationId xmlns:a16="http://schemas.microsoft.com/office/drawing/2014/main" id="{E1E6F58D-D60A-47F0-AFD6-D0B939AC7EC4}"/>
              </a:ext>
            </a:extLst>
          </p:cNvPr>
          <p:cNvGrpSpPr/>
          <p:nvPr/>
        </p:nvGrpSpPr>
        <p:grpSpPr>
          <a:xfrm>
            <a:off x="1728384" y="3073722"/>
            <a:ext cx="2910759" cy="1855146"/>
            <a:chOff x="1251337" y="2930715"/>
            <a:chExt cx="2939663" cy="3031935"/>
          </a:xfrm>
        </p:grpSpPr>
        <p:sp>
          <p:nvSpPr>
            <p:cNvPr id="7" name="四角形: 角を丸くする 6">
              <a:extLst>
                <a:ext uri="{FF2B5EF4-FFF2-40B4-BE49-F238E27FC236}">
                  <a16:creationId xmlns:a16="http://schemas.microsoft.com/office/drawing/2014/main" id="{2F81399A-DB45-4070-8E3D-30D7889BE912}"/>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p:txBody>
        </p:sp>
        <p:sp>
          <p:nvSpPr>
            <p:cNvPr id="8" name="正方形/長方形 7">
              <a:extLst>
                <a:ext uri="{FF2B5EF4-FFF2-40B4-BE49-F238E27FC236}">
                  <a16:creationId xmlns:a16="http://schemas.microsoft.com/office/drawing/2014/main" id="{F1D45511-4B0F-4CCA-BBB0-0FA4A9703F2F}"/>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Tree>
    <p:extLst>
      <p:ext uri="{BB962C8B-B14F-4D97-AF65-F5344CB8AC3E}">
        <p14:creationId xmlns:p14="http://schemas.microsoft.com/office/powerpoint/2010/main" val="1053068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en-US" altLang="ja-JP" b="1"/>
              <a:t>LZW</a:t>
            </a:r>
            <a:r>
              <a:rPr kumimoji="1" lang="ja-JP" altLang="en-US" b="1"/>
              <a:t>圧縮アルゴリズム</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コンテンツ プレースホルダー 2">
            <a:extLst>
              <a:ext uri="{FF2B5EF4-FFF2-40B4-BE49-F238E27FC236}">
                <a16:creationId xmlns:a16="http://schemas.microsoft.com/office/drawing/2014/main" id="{26952EEE-AB7C-4D45-9745-683E49660E87}"/>
              </a:ext>
            </a:extLst>
          </p:cNvPr>
          <p:cNvSpPr>
            <a:spLocks noGrp="1"/>
          </p:cNvSpPr>
          <p:nvPr>
            <p:ph idx="1"/>
          </p:nvPr>
        </p:nvSpPr>
        <p:spPr>
          <a:xfrm>
            <a:off x="838200" y="1825626"/>
            <a:ext cx="10515600" cy="4351338"/>
          </a:xfrm>
        </p:spPr>
        <p:txBody>
          <a:bodyPr>
            <a:normAutofit/>
          </a:bodyPr>
          <a:lstStyle/>
          <a:p>
            <a:pPr>
              <a:buFont typeface="Wingdings" panose="05000000000000000000" pitchFamily="2" charset="2"/>
              <a:buChar char="p"/>
            </a:pPr>
            <a:r>
              <a:rPr lang="en-US" altLang="ja-JP" sz="1800"/>
              <a:t>API</a:t>
            </a:r>
            <a:r>
              <a:rPr lang="ja-JP" altLang="en-US" sz="1800"/>
              <a:t>コール列「</a:t>
            </a:r>
            <a:r>
              <a:rPr lang="en-US" altLang="ja-JP" sz="1800">
                <a:solidFill>
                  <a:srgbClr val="FF0000"/>
                </a:solidFill>
              </a:rPr>
              <a:t>A</a:t>
            </a:r>
            <a:r>
              <a:rPr lang="en-US" altLang="ja-JP" sz="1800">
                <a:solidFill>
                  <a:srgbClr val="00B050"/>
                </a:solidFill>
              </a:rPr>
              <a:t>B</a:t>
            </a:r>
            <a:r>
              <a:rPr lang="en-US" altLang="ja-JP" sz="1800"/>
              <a:t>CABC</a:t>
            </a:r>
            <a:r>
              <a:rPr lang="ja-JP" altLang="en-US" sz="1800"/>
              <a:t>」の圧縮</a:t>
            </a:r>
            <a:endParaRPr lang="en-US" altLang="ja-JP" sz="1800"/>
          </a:p>
          <a:p>
            <a:pPr lvl="1">
              <a:buFont typeface="Wingdings" panose="05000000000000000000" pitchFamily="2" charset="2"/>
              <a:buChar char="u"/>
            </a:pPr>
            <a:endParaRPr lang="en-US" altLang="ja-JP" sz="1300"/>
          </a:p>
          <a:p>
            <a:pPr lvl="1">
              <a:buFont typeface="Wingdings" panose="05000000000000000000" pitchFamily="2" charset="2"/>
              <a:buChar char="u"/>
            </a:pPr>
            <a:r>
              <a:rPr lang="ja-JP" altLang="en-US" sz="1400"/>
              <a:t>先頭の</a:t>
            </a:r>
            <a:r>
              <a:rPr lang="en-US" altLang="ja-JP" sz="1400"/>
              <a:t>1</a:t>
            </a:r>
            <a:r>
              <a:rPr lang="ja-JP" altLang="en-US" sz="1400"/>
              <a:t>文字と次の文字を読み込む</a:t>
            </a:r>
            <a:endParaRPr lang="en-US" altLang="ja-JP" sz="1400"/>
          </a:p>
        </p:txBody>
      </p:sp>
      <p:grpSp>
        <p:nvGrpSpPr>
          <p:cNvPr id="3" name="グループ化 2">
            <a:extLst>
              <a:ext uri="{FF2B5EF4-FFF2-40B4-BE49-F238E27FC236}">
                <a16:creationId xmlns:a16="http://schemas.microsoft.com/office/drawing/2014/main" id="{E1E6F58D-D60A-47F0-AFD6-D0B939AC7EC4}"/>
              </a:ext>
            </a:extLst>
          </p:cNvPr>
          <p:cNvGrpSpPr/>
          <p:nvPr/>
        </p:nvGrpSpPr>
        <p:grpSpPr>
          <a:xfrm>
            <a:off x="1728384" y="3073722"/>
            <a:ext cx="2910759" cy="1855146"/>
            <a:chOff x="1251337" y="2930715"/>
            <a:chExt cx="2939663" cy="3031935"/>
          </a:xfrm>
        </p:grpSpPr>
        <p:sp>
          <p:nvSpPr>
            <p:cNvPr id="7" name="四角形: 角を丸くする 6">
              <a:extLst>
                <a:ext uri="{FF2B5EF4-FFF2-40B4-BE49-F238E27FC236}">
                  <a16:creationId xmlns:a16="http://schemas.microsoft.com/office/drawing/2014/main" id="{2F81399A-DB45-4070-8E3D-30D7889BE912}"/>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p:txBody>
        </p:sp>
        <p:sp>
          <p:nvSpPr>
            <p:cNvPr id="8" name="正方形/長方形 7">
              <a:extLst>
                <a:ext uri="{FF2B5EF4-FFF2-40B4-BE49-F238E27FC236}">
                  <a16:creationId xmlns:a16="http://schemas.microsoft.com/office/drawing/2014/main" id="{F1D45511-4B0F-4CCA-BBB0-0FA4A9703F2F}"/>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
        <p:nvSpPr>
          <p:cNvPr id="4" name="テキスト ボックス 3">
            <a:extLst>
              <a:ext uri="{FF2B5EF4-FFF2-40B4-BE49-F238E27FC236}">
                <a16:creationId xmlns:a16="http://schemas.microsoft.com/office/drawing/2014/main" id="{A157D01D-A707-405D-9853-22A01DA28B21}"/>
              </a:ext>
            </a:extLst>
          </p:cNvPr>
          <p:cNvSpPr txBox="1"/>
          <p:nvPr/>
        </p:nvSpPr>
        <p:spPr>
          <a:xfrm>
            <a:off x="6383690" y="2327688"/>
            <a:ext cx="3225563" cy="307777"/>
          </a:xfrm>
          <a:prstGeom prst="rect">
            <a:avLst/>
          </a:prstGeom>
          <a:noFill/>
        </p:spPr>
        <p:txBody>
          <a:bodyPr wrap="none" rtlCol="0">
            <a:spAutoFit/>
          </a:bodyPr>
          <a:lstStyle/>
          <a:p>
            <a:pPr marL="285750" indent="-285750">
              <a:buFont typeface="Wingdings" panose="05000000000000000000" pitchFamily="2" charset="2"/>
              <a:buChar char="u"/>
            </a:pPr>
            <a:r>
              <a:rPr kumimoji="1" lang="en-US" altLang="ja-JP" sz="1400"/>
              <a:t>AB</a:t>
            </a:r>
            <a:r>
              <a:rPr kumimoji="1" lang="ja-JP" altLang="en-US" sz="1400"/>
              <a:t>が辞書に登録されてるかの確認</a:t>
            </a:r>
          </a:p>
        </p:txBody>
      </p:sp>
      <p:grpSp>
        <p:nvGrpSpPr>
          <p:cNvPr id="11" name="グループ化 10">
            <a:extLst>
              <a:ext uri="{FF2B5EF4-FFF2-40B4-BE49-F238E27FC236}">
                <a16:creationId xmlns:a16="http://schemas.microsoft.com/office/drawing/2014/main" id="{75BFD6B5-E230-44A8-8600-8118A3C9475B}"/>
              </a:ext>
            </a:extLst>
          </p:cNvPr>
          <p:cNvGrpSpPr/>
          <p:nvPr/>
        </p:nvGrpSpPr>
        <p:grpSpPr>
          <a:xfrm>
            <a:off x="6698494" y="3073722"/>
            <a:ext cx="2910759" cy="2184078"/>
            <a:chOff x="1251337" y="2930715"/>
            <a:chExt cx="2939663" cy="3031935"/>
          </a:xfrm>
        </p:grpSpPr>
        <p:sp>
          <p:nvSpPr>
            <p:cNvPr id="12" name="四角形: 角を丸くする 11">
              <a:extLst>
                <a:ext uri="{FF2B5EF4-FFF2-40B4-BE49-F238E27FC236}">
                  <a16:creationId xmlns:a16="http://schemas.microsoft.com/office/drawing/2014/main" id="{1D9EBFCB-CA58-4349-8B14-913D3C36D22B}"/>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rgbClr val="FF0000"/>
                  </a:solidFill>
                </a:rPr>
                <a:t>AB</a:t>
              </a:r>
              <a:endParaRPr kumimoji="1" lang="en-US" altLang="ja-JP" sz="2400">
                <a:solidFill>
                  <a:srgbClr val="FF0000"/>
                </a:solidFill>
              </a:endParaRPr>
            </a:p>
          </p:txBody>
        </p:sp>
        <p:sp>
          <p:nvSpPr>
            <p:cNvPr id="13" name="正方形/長方形 12">
              <a:extLst>
                <a:ext uri="{FF2B5EF4-FFF2-40B4-BE49-F238E27FC236}">
                  <a16:creationId xmlns:a16="http://schemas.microsoft.com/office/drawing/2014/main" id="{DD061B19-220A-4CF7-B284-6D066B01E5FD}"/>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
        <p:nvSpPr>
          <p:cNvPr id="14" name="矢印: ストライプ 13">
            <a:extLst>
              <a:ext uri="{FF2B5EF4-FFF2-40B4-BE49-F238E27FC236}">
                <a16:creationId xmlns:a16="http://schemas.microsoft.com/office/drawing/2014/main" id="{BF735F5E-8DC0-46C5-852A-7B8814DE7434}"/>
              </a:ext>
            </a:extLst>
          </p:cNvPr>
          <p:cNvSpPr/>
          <p:nvPr/>
        </p:nvSpPr>
        <p:spPr>
          <a:xfrm>
            <a:off x="5093528" y="3920139"/>
            <a:ext cx="1150580" cy="609600"/>
          </a:xfrm>
          <a:prstGeom prst="stripedRightArrow">
            <a:avLst>
              <a:gd name="adj1" fmla="val 50000"/>
              <a:gd name="adj2" fmla="val 5256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9360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en-US" altLang="ja-JP" b="1"/>
              <a:t>LZW</a:t>
            </a:r>
            <a:r>
              <a:rPr kumimoji="1" lang="ja-JP" altLang="en-US" b="1"/>
              <a:t>圧縮アルゴリズム</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コンテンツ プレースホルダー 2">
            <a:extLst>
              <a:ext uri="{FF2B5EF4-FFF2-40B4-BE49-F238E27FC236}">
                <a16:creationId xmlns:a16="http://schemas.microsoft.com/office/drawing/2014/main" id="{26952EEE-AB7C-4D45-9745-683E49660E87}"/>
              </a:ext>
            </a:extLst>
          </p:cNvPr>
          <p:cNvSpPr>
            <a:spLocks noGrp="1"/>
          </p:cNvSpPr>
          <p:nvPr>
            <p:ph idx="1"/>
          </p:nvPr>
        </p:nvSpPr>
        <p:spPr>
          <a:xfrm>
            <a:off x="838200" y="1825626"/>
            <a:ext cx="10515600" cy="4351338"/>
          </a:xfrm>
        </p:spPr>
        <p:txBody>
          <a:bodyPr>
            <a:normAutofit/>
          </a:bodyPr>
          <a:lstStyle/>
          <a:p>
            <a:pPr>
              <a:buFont typeface="Wingdings" panose="05000000000000000000" pitchFamily="2" charset="2"/>
              <a:buChar char="p"/>
            </a:pPr>
            <a:r>
              <a:rPr lang="en-US" altLang="ja-JP" sz="1800"/>
              <a:t>API</a:t>
            </a:r>
            <a:r>
              <a:rPr lang="ja-JP" altLang="en-US" sz="1800"/>
              <a:t>コール列「</a:t>
            </a:r>
            <a:r>
              <a:rPr lang="en-US" altLang="ja-JP" sz="1800"/>
              <a:t>A</a:t>
            </a:r>
            <a:r>
              <a:rPr lang="en-US" altLang="ja-JP" sz="1800">
                <a:solidFill>
                  <a:srgbClr val="FF0000"/>
                </a:solidFill>
              </a:rPr>
              <a:t>B</a:t>
            </a:r>
            <a:r>
              <a:rPr lang="en-US" altLang="ja-JP" sz="1800">
                <a:solidFill>
                  <a:srgbClr val="00B050"/>
                </a:solidFill>
              </a:rPr>
              <a:t>C</a:t>
            </a:r>
            <a:r>
              <a:rPr lang="en-US" altLang="ja-JP" sz="1800"/>
              <a:t>ABC</a:t>
            </a:r>
            <a:r>
              <a:rPr lang="ja-JP" altLang="en-US" sz="1800"/>
              <a:t>」の圧縮</a:t>
            </a:r>
            <a:endParaRPr lang="en-US" altLang="ja-JP" sz="1800"/>
          </a:p>
          <a:p>
            <a:pPr lvl="1">
              <a:buFont typeface="Wingdings" panose="05000000000000000000" pitchFamily="2" charset="2"/>
              <a:buChar char="u"/>
            </a:pPr>
            <a:endParaRPr lang="en-US" altLang="ja-JP" sz="1300"/>
          </a:p>
          <a:p>
            <a:pPr lvl="1">
              <a:buFont typeface="Wingdings" panose="05000000000000000000" pitchFamily="2" charset="2"/>
              <a:buChar char="u"/>
            </a:pPr>
            <a:r>
              <a:rPr lang="ja-JP" altLang="en-US" sz="1400"/>
              <a:t>次の</a:t>
            </a:r>
            <a:r>
              <a:rPr lang="en-US" altLang="ja-JP" sz="1400"/>
              <a:t>1</a:t>
            </a:r>
            <a:r>
              <a:rPr lang="ja-JP" altLang="en-US" sz="1400"/>
              <a:t>文字とその次の文字を読み込む</a:t>
            </a:r>
            <a:endParaRPr lang="en-US" altLang="ja-JP" sz="1400"/>
          </a:p>
        </p:txBody>
      </p:sp>
      <p:sp>
        <p:nvSpPr>
          <p:cNvPr id="4" name="テキスト ボックス 3">
            <a:extLst>
              <a:ext uri="{FF2B5EF4-FFF2-40B4-BE49-F238E27FC236}">
                <a16:creationId xmlns:a16="http://schemas.microsoft.com/office/drawing/2014/main" id="{A157D01D-A707-405D-9853-22A01DA28B21}"/>
              </a:ext>
            </a:extLst>
          </p:cNvPr>
          <p:cNvSpPr txBox="1"/>
          <p:nvPr/>
        </p:nvSpPr>
        <p:spPr>
          <a:xfrm>
            <a:off x="6383690" y="2327688"/>
            <a:ext cx="3230372" cy="307777"/>
          </a:xfrm>
          <a:prstGeom prst="rect">
            <a:avLst/>
          </a:prstGeom>
          <a:noFill/>
        </p:spPr>
        <p:txBody>
          <a:bodyPr wrap="none" rtlCol="0">
            <a:spAutoFit/>
          </a:bodyPr>
          <a:lstStyle/>
          <a:p>
            <a:pPr marL="285750" indent="-285750">
              <a:buFont typeface="Wingdings" panose="05000000000000000000" pitchFamily="2" charset="2"/>
              <a:buChar char="u"/>
            </a:pPr>
            <a:r>
              <a:rPr kumimoji="1" lang="en-US" altLang="ja-JP" sz="1400"/>
              <a:t>BC</a:t>
            </a:r>
            <a:r>
              <a:rPr kumimoji="1" lang="ja-JP" altLang="en-US" sz="1400"/>
              <a:t>が辞書に登録されてるかの確認</a:t>
            </a:r>
          </a:p>
        </p:txBody>
      </p:sp>
      <p:grpSp>
        <p:nvGrpSpPr>
          <p:cNvPr id="11" name="グループ化 10">
            <a:extLst>
              <a:ext uri="{FF2B5EF4-FFF2-40B4-BE49-F238E27FC236}">
                <a16:creationId xmlns:a16="http://schemas.microsoft.com/office/drawing/2014/main" id="{75BFD6B5-E230-44A8-8600-8118A3C9475B}"/>
              </a:ext>
            </a:extLst>
          </p:cNvPr>
          <p:cNvGrpSpPr/>
          <p:nvPr/>
        </p:nvGrpSpPr>
        <p:grpSpPr>
          <a:xfrm>
            <a:off x="1728384" y="2990540"/>
            <a:ext cx="2910759" cy="2184078"/>
            <a:chOff x="1251337" y="2930715"/>
            <a:chExt cx="2939663" cy="3031935"/>
          </a:xfrm>
        </p:grpSpPr>
        <p:sp>
          <p:nvSpPr>
            <p:cNvPr id="12" name="四角形: 角を丸くする 11">
              <a:extLst>
                <a:ext uri="{FF2B5EF4-FFF2-40B4-BE49-F238E27FC236}">
                  <a16:creationId xmlns:a16="http://schemas.microsoft.com/office/drawing/2014/main" id="{1D9EBFCB-CA58-4349-8B14-913D3C36D22B}"/>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rPr>
                <a:t>AB</a:t>
              </a:r>
              <a:endParaRPr kumimoji="1" lang="en-US" altLang="ja-JP" sz="2400">
                <a:solidFill>
                  <a:schemeClr val="tx1"/>
                </a:solidFill>
              </a:endParaRPr>
            </a:p>
          </p:txBody>
        </p:sp>
        <p:sp>
          <p:nvSpPr>
            <p:cNvPr id="13" name="正方形/長方形 12">
              <a:extLst>
                <a:ext uri="{FF2B5EF4-FFF2-40B4-BE49-F238E27FC236}">
                  <a16:creationId xmlns:a16="http://schemas.microsoft.com/office/drawing/2014/main" id="{DD061B19-220A-4CF7-B284-6D066B01E5FD}"/>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
        <p:nvSpPr>
          <p:cNvPr id="14" name="矢印: ストライプ 13">
            <a:extLst>
              <a:ext uri="{FF2B5EF4-FFF2-40B4-BE49-F238E27FC236}">
                <a16:creationId xmlns:a16="http://schemas.microsoft.com/office/drawing/2014/main" id="{BF735F5E-8DC0-46C5-852A-7B8814DE7434}"/>
              </a:ext>
            </a:extLst>
          </p:cNvPr>
          <p:cNvSpPr/>
          <p:nvPr/>
        </p:nvSpPr>
        <p:spPr>
          <a:xfrm>
            <a:off x="5093528" y="3920139"/>
            <a:ext cx="1150580" cy="609600"/>
          </a:xfrm>
          <a:prstGeom prst="stripedRightArrow">
            <a:avLst>
              <a:gd name="adj1" fmla="val 50000"/>
              <a:gd name="adj2" fmla="val 5256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DD2A4FE8-4004-4FAE-BC63-7418B56FE3DF}"/>
              </a:ext>
            </a:extLst>
          </p:cNvPr>
          <p:cNvGrpSpPr/>
          <p:nvPr/>
        </p:nvGrpSpPr>
        <p:grpSpPr>
          <a:xfrm>
            <a:off x="6698493" y="2945692"/>
            <a:ext cx="2910759" cy="2540707"/>
            <a:chOff x="1251337" y="2930715"/>
            <a:chExt cx="2939663" cy="3031935"/>
          </a:xfrm>
        </p:grpSpPr>
        <p:sp>
          <p:nvSpPr>
            <p:cNvPr id="16" name="四角形: 角を丸くする 15">
              <a:extLst>
                <a:ext uri="{FF2B5EF4-FFF2-40B4-BE49-F238E27FC236}">
                  <a16:creationId xmlns:a16="http://schemas.microsoft.com/office/drawing/2014/main" id="{B1B50097-6B68-49B6-9760-574B4334739B}"/>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rPr>
                <a:t>AB</a:t>
              </a:r>
            </a:p>
            <a:p>
              <a:pPr algn="ctr"/>
              <a:r>
                <a:rPr kumimoji="1" lang="en-US" altLang="ja-JP" sz="2400">
                  <a:solidFill>
                    <a:srgbClr val="FF0000"/>
                  </a:solidFill>
                </a:rPr>
                <a:t>BC</a:t>
              </a:r>
            </a:p>
          </p:txBody>
        </p:sp>
        <p:sp>
          <p:nvSpPr>
            <p:cNvPr id="17" name="正方形/長方形 16">
              <a:extLst>
                <a:ext uri="{FF2B5EF4-FFF2-40B4-BE49-F238E27FC236}">
                  <a16:creationId xmlns:a16="http://schemas.microsoft.com/office/drawing/2014/main" id="{4B28ACBD-8F3A-4D70-A133-B5071E9EB463}"/>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Tree>
    <p:extLst>
      <p:ext uri="{BB962C8B-B14F-4D97-AF65-F5344CB8AC3E}">
        <p14:creationId xmlns:p14="http://schemas.microsoft.com/office/powerpoint/2010/main" val="2072865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タイトル 1">
            <a:extLst>
              <a:ext uri="{FF2B5EF4-FFF2-40B4-BE49-F238E27FC236}">
                <a16:creationId xmlns:a16="http://schemas.microsoft.com/office/drawing/2014/main" id="{103B7FFE-81BF-47CF-9092-F6DA484DCF50}"/>
              </a:ext>
            </a:extLst>
          </p:cNvPr>
          <p:cNvSpPr>
            <a:spLocks noGrp="1"/>
          </p:cNvSpPr>
          <p:nvPr>
            <p:ph type="title"/>
          </p:nvPr>
        </p:nvSpPr>
        <p:spPr>
          <a:xfrm>
            <a:off x="838200" y="365125"/>
            <a:ext cx="10515600" cy="1325563"/>
          </a:xfrm>
        </p:spPr>
        <p:txBody>
          <a:bodyPr/>
          <a:lstStyle/>
          <a:p>
            <a:r>
              <a:rPr kumimoji="1" lang="ja-JP" altLang="en-US" b="1"/>
              <a:t>研究背景</a:t>
            </a:r>
          </a:p>
        </p:txBody>
      </p:sp>
      <p:sp>
        <p:nvSpPr>
          <p:cNvPr id="7" name="コンテンツ プレースホルダー 2">
            <a:extLst>
              <a:ext uri="{FF2B5EF4-FFF2-40B4-BE49-F238E27FC236}">
                <a16:creationId xmlns:a16="http://schemas.microsoft.com/office/drawing/2014/main" id="{09D74054-78F8-471C-816A-4BF36B3992DC}"/>
              </a:ext>
            </a:extLst>
          </p:cNvPr>
          <p:cNvSpPr>
            <a:spLocks noGrp="1"/>
          </p:cNvSpPr>
          <p:nvPr>
            <p:ph idx="1"/>
          </p:nvPr>
        </p:nvSpPr>
        <p:spPr>
          <a:xfrm>
            <a:off x="838200" y="1825625"/>
            <a:ext cx="10515600" cy="4351338"/>
          </a:xfrm>
        </p:spPr>
        <p:txBody>
          <a:bodyPr/>
          <a:lstStyle/>
          <a:p>
            <a:r>
              <a:rPr kumimoji="1" lang="ja-JP" altLang="en-US"/>
              <a:t>近年</a:t>
            </a:r>
            <a:r>
              <a:rPr kumimoji="1" lang="en-US" altLang="ja-JP"/>
              <a:t>,</a:t>
            </a:r>
            <a:r>
              <a:rPr kumimoji="1" lang="ja-JP" altLang="en-US"/>
              <a:t>多種多様なマルウェアが</a:t>
            </a:r>
            <a:r>
              <a:rPr kumimoji="1" lang="ja-JP" altLang="en-US">
                <a:solidFill>
                  <a:srgbClr val="FF0000"/>
                </a:solidFill>
              </a:rPr>
              <a:t>増加傾向</a:t>
            </a:r>
            <a:r>
              <a:rPr kumimoji="1" lang="ja-JP" altLang="en-US"/>
              <a:t>にある</a:t>
            </a:r>
            <a:endParaRPr kumimoji="1" lang="en-US" altLang="ja-JP"/>
          </a:p>
          <a:p>
            <a:r>
              <a:rPr kumimoji="1" lang="ja-JP" altLang="en-US"/>
              <a:t>検知されるマルウェアは新種のマルウェア以外に、亜種のマルウェアが多く観測されている</a:t>
            </a:r>
          </a:p>
        </p:txBody>
      </p:sp>
      <p:sp>
        <p:nvSpPr>
          <p:cNvPr id="8" name="テキスト ボックス 7">
            <a:extLst>
              <a:ext uri="{FF2B5EF4-FFF2-40B4-BE49-F238E27FC236}">
                <a16:creationId xmlns:a16="http://schemas.microsoft.com/office/drawing/2014/main" id="{B40A95D4-D1E2-4CF1-9525-F70CEC278CD3}"/>
              </a:ext>
            </a:extLst>
          </p:cNvPr>
          <p:cNvSpPr txBox="1"/>
          <p:nvPr/>
        </p:nvSpPr>
        <p:spPr>
          <a:xfrm>
            <a:off x="2534154" y="6005047"/>
            <a:ext cx="8000371" cy="523220"/>
          </a:xfrm>
          <a:prstGeom prst="rect">
            <a:avLst/>
          </a:prstGeom>
          <a:noFill/>
        </p:spPr>
        <p:txBody>
          <a:bodyPr wrap="square" rtlCol="0">
            <a:spAutoFit/>
          </a:bodyPr>
          <a:lstStyle/>
          <a:p>
            <a:r>
              <a:rPr lang="en-US" altLang="ja-JP" sz="1400"/>
              <a:t>McAfee : McAfee</a:t>
            </a:r>
            <a:r>
              <a:rPr lang="ja-JP" altLang="en-US" sz="1400"/>
              <a:t>脅威レポート，</a:t>
            </a:r>
            <a:br>
              <a:rPr lang="en-US" altLang="ja-JP" sz="1400"/>
            </a:br>
            <a:r>
              <a:rPr lang="en-US" altLang="ja-JP" sz="1400">
                <a:hlinkClick r:id="rId3"/>
              </a:rPr>
              <a:t>https://www.mcafee.com/enterprise/ja-jp/assets/reports/rp-threats-jun-2021.pdf</a:t>
            </a:r>
            <a:endParaRPr lang="en-US" altLang="ja-JP" sz="1400"/>
          </a:p>
        </p:txBody>
      </p:sp>
      <p:pic>
        <p:nvPicPr>
          <p:cNvPr id="9" name="図 8">
            <a:extLst>
              <a:ext uri="{FF2B5EF4-FFF2-40B4-BE49-F238E27FC236}">
                <a16:creationId xmlns:a16="http://schemas.microsoft.com/office/drawing/2014/main" id="{802EAD0E-14E3-40F4-9940-279313C3E03C}"/>
              </a:ext>
            </a:extLst>
          </p:cNvPr>
          <p:cNvPicPr>
            <a:picLocks noChangeAspect="1"/>
          </p:cNvPicPr>
          <p:nvPr/>
        </p:nvPicPr>
        <p:blipFill>
          <a:blip r:embed="rId4"/>
          <a:stretch>
            <a:fillRect/>
          </a:stretch>
        </p:blipFill>
        <p:spPr>
          <a:xfrm>
            <a:off x="1408918" y="3428188"/>
            <a:ext cx="4248743" cy="2286319"/>
          </a:xfrm>
          <a:prstGeom prst="rect">
            <a:avLst/>
          </a:prstGeom>
        </p:spPr>
      </p:pic>
      <p:pic>
        <p:nvPicPr>
          <p:cNvPr id="10" name="図 9">
            <a:extLst>
              <a:ext uri="{FF2B5EF4-FFF2-40B4-BE49-F238E27FC236}">
                <a16:creationId xmlns:a16="http://schemas.microsoft.com/office/drawing/2014/main" id="{9CBC9E3E-8CFF-4F63-ADF0-61AF138AD286}"/>
              </a:ext>
            </a:extLst>
          </p:cNvPr>
          <p:cNvPicPr>
            <a:picLocks noChangeAspect="1"/>
          </p:cNvPicPr>
          <p:nvPr/>
        </p:nvPicPr>
        <p:blipFill>
          <a:blip r:embed="rId5"/>
          <a:stretch>
            <a:fillRect/>
          </a:stretch>
        </p:blipFill>
        <p:spPr>
          <a:xfrm>
            <a:off x="6534340" y="3428998"/>
            <a:ext cx="4258269" cy="2286319"/>
          </a:xfrm>
          <a:prstGeom prst="rect">
            <a:avLst/>
          </a:prstGeom>
        </p:spPr>
      </p:pic>
      <p:sp>
        <p:nvSpPr>
          <p:cNvPr id="2" name="日付プレースホルダー 1">
            <a:extLst>
              <a:ext uri="{FF2B5EF4-FFF2-40B4-BE49-F238E27FC236}">
                <a16:creationId xmlns:a16="http://schemas.microsoft.com/office/drawing/2014/main" id="{38E1C76C-9152-4C4B-BEC9-DFDCC3279FC6}"/>
              </a:ext>
            </a:extLst>
          </p:cNvPr>
          <p:cNvSpPr>
            <a:spLocks noGrp="1"/>
          </p:cNvSpPr>
          <p:nvPr>
            <p:ph type="dt" sz="half" idx="10"/>
          </p:nvPr>
        </p:nvSpPr>
        <p:spPr/>
        <p:txBody>
          <a:bodyPr/>
          <a:lstStyle/>
          <a:p>
            <a:fld id="{83DE6203-59A8-4186-9C86-2C2B9631696B}" type="datetime1">
              <a:rPr kumimoji="1" lang="ja-JP" altLang="en-US" smtClean="0"/>
              <a:t>2022/2/16</a:t>
            </a:fld>
            <a:endParaRPr kumimoji="1" lang="ja-JP" altLang="en-US"/>
          </a:p>
        </p:txBody>
      </p:sp>
      <p:sp>
        <p:nvSpPr>
          <p:cNvPr id="4" name="スライド番号プレースホルダー 3">
            <a:extLst>
              <a:ext uri="{FF2B5EF4-FFF2-40B4-BE49-F238E27FC236}">
                <a16:creationId xmlns:a16="http://schemas.microsoft.com/office/drawing/2014/main" id="{1A4B135B-0D4A-4A58-A802-628D33F8D64B}"/>
              </a:ext>
            </a:extLst>
          </p:cNvPr>
          <p:cNvSpPr>
            <a:spLocks noGrp="1"/>
          </p:cNvSpPr>
          <p:nvPr>
            <p:ph type="sldNum" sz="quarter" idx="12"/>
          </p:nvPr>
        </p:nvSpPr>
        <p:spPr/>
        <p:txBody>
          <a:bodyPr/>
          <a:lstStyle/>
          <a:p>
            <a:fld id="{73AC832D-9413-403A-8EF9-FF0A2503BC7B}" type="slidenum">
              <a:rPr kumimoji="1" lang="ja-JP" altLang="en-US" smtClean="0"/>
              <a:t>1</a:t>
            </a:fld>
            <a:endParaRPr kumimoji="1" lang="ja-JP" altLang="en-US"/>
          </a:p>
        </p:txBody>
      </p:sp>
    </p:spTree>
    <p:extLst>
      <p:ext uri="{BB962C8B-B14F-4D97-AF65-F5344CB8AC3E}">
        <p14:creationId xmlns:p14="http://schemas.microsoft.com/office/powerpoint/2010/main" val="3923459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en-US" altLang="ja-JP" b="1"/>
              <a:t>LZW</a:t>
            </a:r>
            <a:r>
              <a:rPr kumimoji="1" lang="ja-JP" altLang="en-US" b="1"/>
              <a:t>圧縮アルゴリズム</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コンテンツ プレースホルダー 2">
            <a:extLst>
              <a:ext uri="{FF2B5EF4-FFF2-40B4-BE49-F238E27FC236}">
                <a16:creationId xmlns:a16="http://schemas.microsoft.com/office/drawing/2014/main" id="{26952EEE-AB7C-4D45-9745-683E49660E87}"/>
              </a:ext>
            </a:extLst>
          </p:cNvPr>
          <p:cNvSpPr>
            <a:spLocks noGrp="1"/>
          </p:cNvSpPr>
          <p:nvPr>
            <p:ph idx="1"/>
          </p:nvPr>
        </p:nvSpPr>
        <p:spPr>
          <a:xfrm>
            <a:off x="838200" y="1825626"/>
            <a:ext cx="10515600" cy="4351338"/>
          </a:xfrm>
        </p:spPr>
        <p:txBody>
          <a:bodyPr>
            <a:normAutofit/>
          </a:bodyPr>
          <a:lstStyle/>
          <a:p>
            <a:pPr>
              <a:buFont typeface="Wingdings" panose="05000000000000000000" pitchFamily="2" charset="2"/>
              <a:buChar char="p"/>
            </a:pPr>
            <a:r>
              <a:rPr lang="en-US" altLang="ja-JP" sz="1800"/>
              <a:t>API</a:t>
            </a:r>
            <a:r>
              <a:rPr lang="ja-JP" altLang="en-US" sz="1800"/>
              <a:t>コール列「</a:t>
            </a:r>
            <a:r>
              <a:rPr lang="en-US" altLang="ja-JP" sz="1800"/>
              <a:t>AB</a:t>
            </a:r>
            <a:r>
              <a:rPr lang="en-US" altLang="ja-JP" sz="1800">
                <a:solidFill>
                  <a:srgbClr val="FF0000"/>
                </a:solidFill>
              </a:rPr>
              <a:t>C</a:t>
            </a:r>
            <a:r>
              <a:rPr lang="en-US" altLang="ja-JP" sz="1800">
                <a:solidFill>
                  <a:srgbClr val="00B050"/>
                </a:solidFill>
              </a:rPr>
              <a:t>A</a:t>
            </a:r>
            <a:r>
              <a:rPr lang="en-US" altLang="ja-JP" sz="1800"/>
              <a:t>BC</a:t>
            </a:r>
            <a:r>
              <a:rPr lang="ja-JP" altLang="en-US" sz="1800"/>
              <a:t>」の圧縮</a:t>
            </a:r>
            <a:endParaRPr lang="en-US" altLang="ja-JP" sz="1800"/>
          </a:p>
          <a:p>
            <a:pPr lvl="1">
              <a:buFont typeface="Wingdings" panose="05000000000000000000" pitchFamily="2" charset="2"/>
              <a:buChar char="u"/>
            </a:pPr>
            <a:endParaRPr lang="en-US" altLang="ja-JP" sz="1300"/>
          </a:p>
          <a:p>
            <a:pPr lvl="1">
              <a:buFont typeface="Wingdings" panose="05000000000000000000" pitchFamily="2" charset="2"/>
              <a:buChar char="u"/>
            </a:pPr>
            <a:r>
              <a:rPr lang="ja-JP" altLang="en-US" sz="1400"/>
              <a:t>次の</a:t>
            </a:r>
            <a:r>
              <a:rPr lang="en-US" altLang="ja-JP" sz="1400"/>
              <a:t>1</a:t>
            </a:r>
            <a:r>
              <a:rPr lang="ja-JP" altLang="en-US" sz="1400"/>
              <a:t>文字とその次の文字を読み込む</a:t>
            </a:r>
            <a:endParaRPr lang="en-US" altLang="ja-JP" sz="1400"/>
          </a:p>
        </p:txBody>
      </p:sp>
      <p:sp>
        <p:nvSpPr>
          <p:cNvPr id="4" name="テキスト ボックス 3">
            <a:extLst>
              <a:ext uri="{FF2B5EF4-FFF2-40B4-BE49-F238E27FC236}">
                <a16:creationId xmlns:a16="http://schemas.microsoft.com/office/drawing/2014/main" id="{A157D01D-A707-405D-9853-22A01DA28B21}"/>
              </a:ext>
            </a:extLst>
          </p:cNvPr>
          <p:cNvSpPr txBox="1"/>
          <p:nvPr/>
        </p:nvSpPr>
        <p:spPr>
          <a:xfrm>
            <a:off x="6383690" y="2327688"/>
            <a:ext cx="3225563" cy="307777"/>
          </a:xfrm>
          <a:prstGeom prst="rect">
            <a:avLst/>
          </a:prstGeom>
          <a:noFill/>
        </p:spPr>
        <p:txBody>
          <a:bodyPr wrap="none" rtlCol="0">
            <a:spAutoFit/>
          </a:bodyPr>
          <a:lstStyle/>
          <a:p>
            <a:pPr marL="285750" indent="-285750">
              <a:buFont typeface="Wingdings" panose="05000000000000000000" pitchFamily="2" charset="2"/>
              <a:buChar char="u"/>
            </a:pPr>
            <a:r>
              <a:rPr kumimoji="1" lang="en-US" altLang="ja-JP" sz="1400"/>
              <a:t>CA</a:t>
            </a:r>
            <a:r>
              <a:rPr kumimoji="1" lang="ja-JP" altLang="en-US" sz="1400"/>
              <a:t>が辞書に登録されてるかの確認</a:t>
            </a:r>
          </a:p>
        </p:txBody>
      </p:sp>
      <p:sp>
        <p:nvSpPr>
          <p:cNvPr id="14" name="矢印: ストライプ 13">
            <a:extLst>
              <a:ext uri="{FF2B5EF4-FFF2-40B4-BE49-F238E27FC236}">
                <a16:creationId xmlns:a16="http://schemas.microsoft.com/office/drawing/2014/main" id="{BF735F5E-8DC0-46C5-852A-7B8814DE7434}"/>
              </a:ext>
            </a:extLst>
          </p:cNvPr>
          <p:cNvSpPr/>
          <p:nvPr/>
        </p:nvSpPr>
        <p:spPr>
          <a:xfrm>
            <a:off x="5093528" y="3920139"/>
            <a:ext cx="1150580" cy="609600"/>
          </a:xfrm>
          <a:prstGeom prst="stripedRightArrow">
            <a:avLst>
              <a:gd name="adj1" fmla="val 50000"/>
              <a:gd name="adj2" fmla="val 5256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DD2A4FE8-4004-4FAE-BC63-7418B56FE3DF}"/>
              </a:ext>
            </a:extLst>
          </p:cNvPr>
          <p:cNvGrpSpPr/>
          <p:nvPr/>
        </p:nvGrpSpPr>
        <p:grpSpPr>
          <a:xfrm>
            <a:off x="6698493" y="2945692"/>
            <a:ext cx="2910759" cy="3021556"/>
            <a:chOff x="1251337" y="2930715"/>
            <a:chExt cx="2939663" cy="3031935"/>
          </a:xfrm>
        </p:grpSpPr>
        <p:sp>
          <p:nvSpPr>
            <p:cNvPr id="16" name="四角形: 角を丸くする 15">
              <a:extLst>
                <a:ext uri="{FF2B5EF4-FFF2-40B4-BE49-F238E27FC236}">
                  <a16:creationId xmlns:a16="http://schemas.microsoft.com/office/drawing/2014/main" id="{B1B50097-6B68-49B6-9760-574B4334739B}"/>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rPr>
                <a:t>AB</a:t>
              </a:r>
            </a:p>
            <a:p>
              <a:pPr algn="ctr"/>
              <a:r>
                <a:rPr kumimoji="1" lang="en-US" altLang="ja-JP" sz="2400">
                  <a:solidFill>
                    <a:schemeClr val="tx1"/>
                  </a:solidFill>
                </a:rPr>
                <a:t>BC</a:t>
              </a:r>
            </a:p>
            <a:p>
              <a:pPr algn="ctr"/>
              <a:r>
                <a:rPr lang="en-US" altLang="ja-JP" sz="2400">
                  <a:solidFill>
                    <a:srgbClr val="FF0000"/>
                  </a:solidFill>
                </a:rPr>
                <a:t>CA</a:t>
              </a:r>
              <a:endParaRPr kumimoji="1" lang="en-US" altLang="ja-JP" sz="2400">
                <a:solidFill>
                  <a:srgbClr val="FF0000"/>
                </a:solidFill>
              </a:endParaRPr>
            </a:p>
          </p:txBody>
        </p:sp>
        <p:sp>
          <p:nvSpPr>
            <p:cNvPr id="17" name="正方形/長方形 16">
              <a:extLst>
                <a:ext uri="{FF2B5EF4-FFF2-40B4-BE49-F238E27FC236}">
                  <a16:creationId xmlns:a16="http://schemas.microsoft.com/office/drawing/2014/main" id="{4B28ACBD-8F3A-4D70-A133-B5071E9EB463}"/>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grpSp>
        <p:nvGrpSpPr>
          <p:cNvPr id="18" name="グループ化 17">
            <a:extLst>
              <a:ext uri="{FF2B5EF4-FFF2-40B4-BE49-F238E27FC236}">
                <a16:creationId xmlns:a16="http://schemas.microsoft.com/office/drawing/2014/main" id="{5D2763DC-F5E2-4914-BE1F-89F5F29E24B6}"/>
              </a:ext>
            </a:extLst>
          </p:cNvPr>
          <p:cNvGrpSpPr/>
          <p:nvPr/>
        </p:nvGrpSpPr>
        <p:grpSpPr>
          <a:xfrm>
            <a:off x="1728384" y="2954585"/>
            <a:ext cx="2910759" cy="2540707"/>
            <a:chOff x="1251337" y="2930715"/>
            <a:chExt cx="2939663" cy="3031935"/>
          </a:xfrm>
        </p:grpSpPr>
        <p:sp>
          <p:nvSpPr>
            <p:cNvPr id="19" name="四角形: 角を丸くする 18">
              <a:extLst>
                <a:ext uri="{FF2B5EF4-FFF2-40B4-BE49-F238E27FC236}">
                  <a16:creationId xmlns:a16="http://schemas.microsoft.com/office/drawing/2014/main" id="{81392031-AA5E-40CF-BFD2-2A4049A410C9}"/>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rPr>
                <a:t>AB</a:t>
              </a:r>
            </a:p>
            <a:p>
              <a:pPr algn="ctr"/>
              <a:r>
                <a:rPr kumimoji="1" lang="en-US" altLang="ja-JP" sz="2400">
                  <a:solidFill>
                    <a:schemeClr val="tx1"/>
                  </a:solidFill>
                </a:rPr>
                <a:t>BC</a:t>
              </a:r>
            </a:p>
          </p:txBody>
        </p:sp>
        <p:sp>
          <p:nvSpPr>
            <p:cNvPr id="20" name="正方形/長方形 19">
              <a:extLst>
                <a:ext uri="{FF2B5EF4-FFF2-40B4-BE49-F238E27FC236}">
                  <a16:creationId xmlns:a16="http://schemas.microsoft.com/office/drawing/2014/main" id="{17013480-F319-467A-906F-E422413FDEA3}"/>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Tree>
    <p:extLst>
      <p:ext uri="{BB962C8B-B14F-4D97-AF65-F5344CB8AC3E}">
        <p14:creationId xmlns:p14="http://schemas.microsoft.com/office/powerpoint/2010/main" val="83584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en-US" altLang="ja-JP" b="1"/>
              <a:t>LZW</a:t>
            </a:r>
            <a:r>
              <a:rPr kumimoji="1" lang="ja-JP" altLang="en-US" b="1"/>
              <a:t>圧縮アルゴリズム</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コンテンツ プレースホルダー 2">
            <a:extLst>
              <a:ext uri="{FF2B5EF4-FFF2-40B4-BE49-F238E27FC236}">
                <a16:creationId xmlns:a16="http://schemas.microsoft.com/office/drawing/2014/main" id="{26952EEE-AB7C-4D45-9745-683E49660E87}"/>
              </a:ext>
            </a:extLst>
          </p:cNvPr>
          <p:cNvSpPr>
            <a:spLocks noGrp="1"/>
          </p:cNvSpPr>
          <p:nvPr>
            <p:ph idx="1"/>
          </p:nvPr>
        </p:nvSpPr>
        <p:spPr>
          <a:xfrm>
            <a:off x="838200" y="1825626"/>
            <a:ext cx="10515600" cy="4351338"/>
          </a:xfrm>
        </p:spPr>
        <p:txBody>
          <a:bodyPr>
            <a:normAutofit/>
          </a:bodyPr>
          <a:lstStyle/>
          <a:p>
            <a:pPr>
              <a:buFont typeface="Wingdings" panose="05000000000000000000" pitchFamily="2" charset="2"/>
              <a:buChar char="p"/>
            </a:pPr>
            <a:r>
              <a:rPr lang="en-US" altLang="ja-JP" sz="1800"/>
              <a:t>API</a:t>
            </a:r>
            <a:r>
              <a:rPr lang="ja-JP" altLang="en-US" sz="1800"/>
              <a:t>コール列「</a:t>
            </a:r>
            <a:r>
              <a:rPr lang="en-US" altLang="ja-JP" sz="1800"/>
              <a:t>ABC</a:t>
            </a:r>
            <a:r>
              <a:rPr lang="en-US" altLang="ja-JP" sz="1800">
                <a:solidFill>
                  <a:srgbClr val="FF0000"/>
                </a:solidFill>
              </a:rPr>
              <a:t>A</a:t>
            </a:r>
            <a:r>
              <a:rPr lang="en-US" altLang="ja-JP" sz="1800">
                <a:solidFill>
                  <a:srgbClr val="00B050"/>
                </a:solidFill>
              </a:rPr>
              <a:t>B</a:t>
            </a:r>
            <a:r>
              <a:rPr lang="en-US" altLang="ja-JP" sz="1800"/>
              <a:t>C</a:t>
            </a:r>
            <a:r>
              <a:rPr lang="ja-JP" altLang="en-US" sz="1800"/>
              <a:t>」の圧縮</a:t>
            </a:r>
            <a:endParaRPr lang="en-US" altLang="ja-JP" sz="1800"/>
          </a:p>
          <a:p>
            <a:pPr lvl="1">
              <a:buFont typeface="Wingdings" panose="05000000000000000000" pitchFamily="2" charset="2"/>
              <a:buChar char="u"/>
            </a:pPr>
            <a:endParaRPr lang="en-US" altLang="ja-JP" sz="1300"/>
          </a:p>
          <a:p>
            <a:pPr lvl="1">
              <a:buFont typeface="Wingdings" panose="05000000000000000000" pitchFamily="2" charset="2"/>
              <a:buChar char="u"/>
            </a:pPr>
            <a:r>
              <a:rPr lang="ja-JP" altLang="en-US" sz="1400"/>
              <a:t>次の</a:t>
            </a:r>
            <a:r>
              <a:rPr lang="en-US" altLang="ja-JP" sz="1400"/>
              <a:t>1</a:t>
            </a:r>
            <a:r>
              <a:rPr lang="ja-JP" altLang="en-US" sz="1400"/>
              <a:t>文字とその次の文字を読み込む</a:t>
            </a:r>
            <a:endParaRPr lang="en-US" altLang="ja-JP" sz="1400"/>
          </a:p>
        </p:txBody>
      </p:sp>
      <p:sp>
        <p:nvSpPr>
          <p:cNvPr id="4" name="テキスト ボックス 3">
            <a:extLst>
              <a:ext uri="{FF2B5EF4-FFF2-40B4-BE49-F238E27FC236}">
                <a16:creationId xmlns:a16="http://schemas.microsoft.com/office/drawing/2014/main" id="{A157D01D-A707-405D-9853-22A01DA28B21}"/>
              </a:ext>
            </a:extLst>
          </p:cNvPr>
          <p:cNvSpPr txBox="1"/>
          <p:nvPr/>
        </p:nvSpPr>
        <p:spPr>
          <a:xfrm>
            <a:off x="6383690" y="2327688"/>
            <a:ext cx="3225563" cy="307777"/>
          </a:xfrm>
          <a:prstGeom prst="rect">
            <a:avLst/>
          </a:prstGeom>
          <a:noFill/>
        </p:spPr>
        <p:txBody>
          <a:bodyPr wrap="none" rtlCol="0">
            <a:spAutoFit/>
          </a:bodyPr>
          <a:lstStyle/>
          <a:p>
            <a:pPr marL="285750" indent="-285750">
              <a:buFont typeface="Wingdings" panose="05000000000000000000" pitchFamily="2" charset="2"/>
              <a:buChar char="u"/>
            </a:pPr>
            <a:r>
              <a:rPr kumimoji="1" lang="en-US" altLang="ja-JP" sz="1400"/>
              <a:t>AB</a:t>
            </a:r>
            <a:r>
              <a:rPr kumimoji="1" lang="ja-JP" altLang="en-US" sz="1400"/>
              <a:t>が辞書に登録されてるかの確認</a:t>
            </a:r>
          </a:p>
        </p:txBody>
      </p:sp>
      <p:sp>
        <p:nvSpPr>
          <p:cNvPr id="14" name="矢印: ストライプ 13">
            <a:extLst>
              <a:ext uri="{FF2B5EF4-FFF2-40B4-BE49-F238E27FC236}">
                <a16:creationId xmlns:a16="http://schemas.microsoft.com/office/drawing/2014/main" id="{BF735F5E-8DC0-46C5-852A-7B8814DE7434}"/>
              </a:ext>
            </a:extLst>
          </p:cNvPr>
          <p:cNvSpPr/>
          <p:nvPr/>
        </p:nvSpPr>
        <p:spPr>
          <a:xfrm>
            <a:off x="5093528" y="3920139"/>
            <a:ext cx="1150580" cy="609600"/>
          </a:xfrm>
          <a:prstGeom prst="stripedRightArrow">
            <a:avLst>
              <a:gd name="adj1" fmla="val 50000"/>
              <a:gd name="adj2" fmla="val 5256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DD2A4FE8-4004-4FAE-BC63-7418B56FE3DF}"/>
              </a:ext>
            </a:extLst>
          </p:cNvPr>
          <p:cNvGrpSpPr/>
          <p:nvPr/>
        </p:nvGrpSpPr>
        <p:grpSpPr>
          <a:xfrm>
            <a:off x="6698493" y="2945692"/>
            <a:ext cx="2910759" cy="3021556"/>
            <a:chOff x="1251337" y="2930715"/>
            <a:chExt cx="2939663" cy="3031935"/>
          </a:xfrm>
        </p:grpSpPr>
        <p:sp>
          <p:nvSpPr>
            <p:cNvPr id="16" name="四角形: 角を丸くする 15">
              <a:extLst>
                <a:ext uri="{FF2B5EF4-FFF2-40B4-BE49-F238E27FC236}">
                  <a16:creationId xmlns:a16="http://schemas.microsoft.com/office/drawing/2014/main" id="{B1B50097-6B68-49B6-9760-574B4334739B}"/>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highlight>
                    <a:srgbClr val="FFFF00"/>
                  </a:highlight>
                </a:rPr>
                <a:t>AB</a:t>
              </a:r>
            </a:p>
            <a:p>
              <a:pPr algn="ctr"/>
              <a:r>
                <a:rPr kumimoji="1" lang="en-US" altLang="ja-JP" sz="2400">
                  <a:solidFill>
                    <a:schemeClr val="tx1"/>
                  </a:solidFill>
                </a:rPr>
                <a:t>BC</a:t>
              </a:r>
            </a:p>
            <a:p>
              <a:pPr algn="ctr"/>
              <a:r>
                <a:rPr lang="en-US" altLang="ja-JP" sz="2400">
                  <a:solidFill>
                    <a:schemeClr val="tx1"/>
                  </a:solidFill>
                </a:rPr>
                <a:t>CA</a:t>
              </a:r>
              <a:endParaRPr kumimoji="1" lang="en-US" altLang="ja-JP" sz="2400">
                <a:solidFill>
                  <a:schemeClr val="tx1"/>
                </a:solidFill>
              </a:endParaRPr>
            </a:p>
          </p:txBody>
        </p:sp>
        <p:sp>
          <p:nvSpPr>
            <p:cNvPr id="17" name="正方形/長方形 16">
              <a:extLst>
                <a:ext uri="{FF2B5EF4-FFF2-40B4-BE49-F238E27FC236}">
                  <a16:creationId xmlns:a16="http://schemas.microsoft.com/office/drawing/2014/main" id="{4B28ACBD-8F3A-4D70-A133-B5071E9EB463}"/>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grpSp>
        <p:nvGrpSpPr>
          <p:cNvPr id="21" name="グループ化 20">
            <a:extLst>
              <a:ext uri="{FF2B5EF4-FFF2-40B4-BE49-F238E27FC236}">
                <a16:creationId xmlns:a16="http://schemas.microsoft.com/office/drawing/2014/main" id="{F2C391EF-B469-407F-A497-9D1DF5794CD7}"/>
              </a:ext>
            </a:extLst>
          </p:cNvPr>
          <p:cNvGrpSpPr/>
          <p:nvPr/>
        </p:nvGrpSpPr>
        <p:grpSpPr>
          <a:xfrm>
            <a:off x="1728384" y="2945692"/>
            <a:ext cx="2910759" cy="3021556"/>
            <a:chOff x="1251337" y="2930715"/>
            <a:chExt cx="2939663" cy="3031935"/>
          </a:xfrm>
        </p:grpSpPr>
        <p:sp>
          <p:nvSpPr>
            <p:cNvPr id="23" name="四角形: 角を丸くする 22">
              <a:extLst>
                <a:ext uri="{FF2B5EF4-FFF2-40B4-BE49-F238E27FC236}">
                  <a16:creationId xmlns:a16="http://schemas.microsoft.com/office/drawing/2014/main" id="{56A2B325-0DF9-4088-ADD2-E4131F9F80BF}"/>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rPr>
                <a:t>AB</a:t>
              </a:r>
            </a:p>
            <a:p>
              <a:pPr algn="ctr"/>
              <a:r>
                <a:rPr kumimoji="1" lang="en-US" altLang="ja-JP" sz="2400">
                  <a:solidFill>
                    <a:schemeClr val="tx1"/>
                  </a:solidFill>
                </a:rPr>
                <a:t>BC</a:t>
              </a:r>
            </a:p>
            <a:p>
              <a:pPr algn="ctr"/>
              <a:r>
                <a:rPr lang="en-US" altLang="ja-JP" sz="2400">
                  <a:solidFill>
                    <a:schemeClr val="tx1"/>
                  </a:solidFill>
                </a:rPr>
                <a:t>CA</a:t>
              </a:r>
              <a:endParaRPr kumimoji="1" lang="en-US" altLang="ja-JP" sz="2400">
                <a:solidFill>
                  <a:schemeClr val="tx1"/>
                </a:solidFill>
              </a:endParaRPr>
            </a:p>
          </p:txBody>
        </p:sp>
        <p:sp>
          <p:nvSpPr>
            <p:cNvPr id="24" name="正方形/長方形 23">
              <a:extLst>
                <a:ext uri="{FF2B5EF4-FFF2-40B4-BE49-F238E27FC236}">
                  <a16:creationId xmlns:a16="http://schemas.microsoft.com/office/drawing/2014/main" id="{954E4631-6BD8-4118-BB7D-68A4A2A10EEA}"/>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Tree>
    <p:extLst>
      <p:ext uri="{BB962C8B-B14F-4D97-AF65-F5344CB8AC3E}">
        <p14:creationId xmlns:p14="http://schemas.microsoft.com/office/powerpoint/2010/main" val="1077066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en-US" altLang="ja-JP" b="1"/>
              <a:t>LZW</a:t>
            </a:r>
            <a:r>
              <a:rPr kumimoji="1" lang="ja-JP" altLang="en-US" b="1"/>
              <a:t>圧縮アルゴリズム</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コンテンツ プレースホルダー 2">
            <a:extLst>
              <a:ext uri="{FF2B5EF4-FFF2-40B4-BE49-F238E27FC236}">
                <a16:creationId xmlns:a16="http://schemas.microsoft.com/office/drawing/2014/main" id="{26952EEE-AB7C-4D45-9745-683E49660E87}"/>
              </a:ext>
            </a:extLst>
          </p:cNvPr>
          <p:cNvSpPr>
            <a:spLocks noGrp="1"/>
          </p:cNvSpPr>
          <p:nvPr>
            <p:ph idx="1"/>
          </p:nvPr>
        </p:nvSpPr>
        <p:spPr>
          <a:xfrm>
            <a:off x="838200" y="1825626"/>
            <a:ext cx="10515600" cy="4351338"/>
          </a:xfrm>
        </p:spPr>
        <p:txBody>
          <a:bodyPr>
            <a:normAutofit/>
          </a:bodyPr>
          <a:lstStyle/>
          <a:p>
            <a:pPr>
              <a:buFont typeface="Wingdings" panose="05000000000000000000" pitchFamily="2" charset="2"/>
              <a:buChar char="p"/>
            </a:pPr>
            <a:r>
              <a:rPr lang="en-US" altLang="ja-JP" sz="1800"/>
              <a:t>API</a:t>
            </a:r>
            <a:r>
              <a:rPr lang="ja-JP" altLang="en-US" sz="1800"/>
              <a:t>コール列「</a:t>
            </a:r>
            <a:r>
              <a:rPr lang="en-US" altLang="ja-JP" sz="1800"/>
              <a:t>ABC</a:t>
            </a:r>
            <a:r>
              <a:rPr lang="en-US" altLang="ja-JP" sz="1800">
                <a:solidFill>
                  <a:srgbClr val="FF0000"/>
                </a:solidFill>
              </a:rPr>
              <a:t>AB</a:t>
            </a:r>
            <a:r>
              <a:rPr lang="en-US" altLang="ja-JP" sz="1800">
                <a:solidFill>
                  <a:srgbClr val="00B050"/>
                </a:solidFill>
              </a:rPr>
              <a:t>C</a:t>
            </a:r>
            <a:r>
              <a:rPr lang="ja-JP" altLang="en-US" sz="1800"/>
              <a:t>」の圧縮</a:t>
            </a:r>
            <a:endParaRPr lang="en-US" altLang="ja-JP" sz="1800"/>
          </a:p>
          <a:p>
            <a:pPr lvl="1">
              <a:buFont typeface="Wingdings" panose="05000000000000000000" pitchFamily="2" charset="2"/>
              <a:buChar char="u"/>
            </a:pPr>
            <a:endParaRPr lang="en-US" altLang="ja-JP" sz="1300"/>
          </a:p>
          <a:p>
            <a:pPr lvl="1">
              <a:buFont typeface="Wingdings" panose="05000000000000000000" pitchFamily="2" charset="2"/>
              <a:buChar char="u"/>
            </a:pPr>
            <a:r>
              <a:rPr lang="ja-JP" altLang="en-US" sz="1400"/>
              <a:t>次の文字を追加で読み込む</a:t>
            </a:r>
            <a:endParaRPr lang="en-US" altLang="ja-JP" sz="1400"/>
          </a:p>
        </p:txBody>
      </p:sp>
      <p:sp>
        <p:nvSpPr>
          <p:cNvPr id="4" name="テキスト ボックス 3">
            <a:extLst>
              <a:ext uri="{FF2B5EF4-FFF2-40B4-BE49-F238E27FC236}">
                <a16:creationId xmlns:a16="http://schemas.microsoft.com/office/drawing/2014/main" id="{A157D01D-A707-405D-9853-22A01DA28B21}"/>
              </a:ext>
            </a:extLst>
          </p:cNvPr>
          <p:cNvSpPr txBox="1"/>
          <p:nvPr/>
        </p:nvSpPr>
        <p:spPr>
          <a:xfrm>
            <a:off x="6383690" y="2327688"/>
            <a:ext cx="3347391" cy="307777"/>
          </a:xfrm>
          <a:prstGeom prst="rect">
            <a:avLst/>
          </a:prstGeom>
          <a:noFill/>
        </p:spPr>
        <p:txBody>
          <a:bodyPr wrap="none" rtlCol="0">
            <a:spAutoFit/>
          </a:bodyPr>
          <a:lstStyle/>
          <a:p>
            <a:pPr marL="285750" indent="-285750">
              <a:buFont typeface="Wingdings" panose="05000000000000000000" pitchFamily="2" charset="2"/>
              <a:buChar char="u"/>
            </a:pPr>
            <a:r>
              <a:rPr kumimoji="1" lang="en-US" altLang="ja-JP" sz="1400"/>
              <a:t>ABC</a:t>
            </a:r>
            <a:r>
              <a:rPr kumimoji="1" lang="ja-JP" altLang="en-US" sz="1400"/>
              <a:t>が辞書に登録されてるかの確認</a:t>
            </a:r>
          </a:p>
        </p:txBody>
      </p:sp>
      <p:sp>
        <p:nvSpPr>
          <p:cNvPr id="14" name="矢印: ストライプ 13">
            <a:extLst>
              <a:ext uri="{FF2B5EF4-FFF2-40B4-BE49-F238E27FC236}">
                <a16:creationId xmlns:a16="http://schemas.microsoft.com/office/drawing/2014/main" id="{BF735F5E-8DC0-46C5-852A-7B8814DE7434}"/>
              </a:ext>
            </a:extLst>
          </p:cNvPr>
          <p:cNvSpPr/>
          <p:nvPr/>
        </p:nvSpPr>
        <p:spPr>
          <a:xfrm>
            <a:off x="5093528" y="3920139"/>
            <a:ext cx="1150580" cy="609600"/>
          </a:xfrm>
          <a:prstGeom prst="stripedRightArrow">
            <a:avLst>
              <a:gd name="adj1" fmla="val 50000"/>
              <a:gd name="adj2" fmla="val 5256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DD2A4FE8-4004-4FAE-BC63-7418B56FE3DF}"/>
              </a:ext>
            </a:extLst>
          </p:cNvPr>
          <p:cNvGrpSpPr/>
          <p:nvPr/>
        </p:nvGrpSpPr>
        <p:grpSpPr>
          <a:xfrm>
            <a:off x="6698493" y="2945692"/>
            <a:ext cx="2910759" cy="3320964"/>
            <a:chOff x="1251337" y="2930715"/>
            <a:chExt cx="2939663" cy="3031935"/>
          </a:xfrm>
        </p:grpSpPr>
        <p:sp>
          <p:nvSpPr>
            <p:cNvPr id="16" name="四角形: 角を丸くする 15">
              <a:extLst>
                <a:ext uri="{FF2B5EF4-FFF2-40B4-BE49-F238E27FC236}">
                  <a16:creationId xmlns:a16="http://schemas.microsoft.com/office/drawing/2014/main" id="{B1B50097-6B68-49B6-9760-574B4334739B}"/>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rPr>
                <a:t>AB</a:t>
              </a:r>
            </a:p>
            <a:p>
              <a:pPr algn="ctr"/>
              <a:r>
                <a:rPr kumimoji="1" lang="en-US" altLang="ja-JP" sz="2400">
                  <a:solidFill>
                    <a:schemeClr val="tx1"/>
                  </a:solidFill>
                </a:rPr>
                <a:t>BC</a:t>
              </a:r>
            </a:p>
            <a:p>
              <a:pPr algn="ctr"/>
              <a:r>
                <a:rPr lang="en-US" altLang="ja-JP" sz="2400">
                  <a:solidFill>
                    <a:schemeClr val="tx1"/>
                  </a:solidFill>
                </a:rPr>
                <a:t>CA</a:t>
              </a:r>
            </a:p>
            <a:p>
              <a:pPr algn="ctr"/>
              <a:r>
                <a:rPr kumimoji="1" lang="en-US" altLang="ja-JP" sz="2400">
                  <a:solidFill>
                    <a:srgbClr val="FF0000"/>
                  </a:solidFill>
                </a:rPr>
                <a:t>ABC</a:t>
              </a:r>
            </a:p>
          </p:txBody>
        </p:sp>
        <p:sp>
          <p:nvSpPr>
            <p:cNvPr id="17" name="正方形/長方形 16">
              <a:extLst>
                <a:ext uri="{FF2B5EF4-FFF2-40B4-BE49-F238E27FC236}">
                  <a16:creationId xmlns:a16="http://schemas.microsoft.com/office/drawing/2014/main" id="{4B28ACBD-8F3A-4D70-A133-B5071E9EB463}"/>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grpSp>
        <p:nvGrpSpPr>
          <p:cNvPr id="21" name="グループ化 20">
            <a:extLst>
              <a:ext uri="{FF2B5EF4-FFF2-40B4-BE49-F238E27FC236}">
                <a16:creationId xmlns:a16="http://schemas.microsoft.com/office/drawing/2014/main" id="{F2C391EF-B469-407F-A497-9D1DF5794CD7}"/>
              </a:ext>
            </a:extLst>
          </p:cNvPr>
          <p:cNvGrpSpPr/>
          <p:nvPr/>
        </p:nvGrpSpPr>
        <p:grpSpPr>
          <a:xfrm>
            <a:off x="1728384" y="2945692"/>
            <a:ext cx="2910759" cy="3021556"/>
            <a:chOff x="1251337" y="2930715"/>
            <a:chExt cx="2939663" cy="3031935"/>
          </a:xfrm>
        </p:grpSpPr>
        <p:sp>
          <p:nvSpPr>
            <p:cNvPr id="23" name="四角形: 角を丸くする 22">
              <a:extLst>
                <a:ext uri="{FF2B5EF4-FFF2-40B4-BE49-F238E27FC236}">
                  <a16:creationId xmlns:a16="http://schemas.microsoft.com/office/drawing/2014/main" id="{56A2B325-0DF9-4088-ADD2-E4131F9F80BF}"/>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rPr>
                <a:t>AB</a:t>
              </a:r>
            </a:p>
            <a:p>
              <a:pPr algn="ctr"/>
              <a:r>
                <a:rPr kumimoji="1" lang="en-US" altLang="ja-JP" sz="2400">
                  <a:solidFill>
                    <a:schemeClr val="tx1"/>
                  </a:solidFill>
                </a:rPr>
                <a:t>BC</a:t>
              </a:r>
            </a:p>
            <a:p>
              <a:pPr algn="ctr"/>
              <a:r>
                <a:rPr lang="en-US" altLang="ja-JP" sz="2400">
                  <a:solidFill>
                    <a:schemeClr val="tx1"/>
                  </a:solidFill>
                </a:rPr>
                <a:t>CA</a:t>
              </a:r>
              <a:endParaRPr kumimoji="1" lang="en-US" altLang="ja-JP" sz="2400">
                <a:solidFill>
                  <a:schemeClr val="tx1"/>
                </a:solidFill>
              </a:endParaRPr>
            </a:p>
          </p:txBody>
        </p:sp>
        <p:sp>
          <p:nvSpPr>
            <p:cNvPr id="24" name="正方形/長方形 23">
              <a:extLst>
                <a:ext uri="{FF2B5EF4-FFF2-40B4-BE49-F238E27FC236}">
                  <a16:creationId xmlns:a16="http://schemas.microsoft.com/office/drawing/2014/main" id="{954E4631-6BD8-4118-BB7D-68A4A2A10EEA}"/>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Tree>
    <p:extLst>
      <p:ext uri="{BB962C8B-B14F-4D97-AF65-F5344CB8AC3E}">
        <p14:creationId xmlns:p14="http://schemas.microsoft.com/office/powerpoint/2010/main" val="503556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en-US" altLang="ja-JP" b="1"/>
              <a:t>LZW</a:t>
            </a:r>
            <a:r>
              <a:rPr kumimoji="1" lang="ja-JP" altLang="en-US" b="1"/>
              <a:t>圧縮アルゴリズム</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コンテンツ プレースホルダー 2">
            <a:extLst>
              <a:ext uri="{FF2B5EF4-FFF2-40B4-BE49-F238E27FC236}">
                <a16:creationId xmlns:a16="http://schemas.microsoft.com/office/drawing/2014/main" id="{26952EEE-AB7C-4D45-9745-683E49660E87}"/>
              </a:ext>
            </a:extLst>
          </p:cNvPr>
          <p:cNvSpPr>
            <a:spLocks noGrp="1"/>
          </p:cNvSpPr>
          <p:nvPr>
            <p:ph idx="1"/>
          </p:nvPr>
        </p:nvSpPr>
        <p:spPr>
          <a:xfrm>
            <a:off x="838200" y="1825626"/>
            <a:ext cx="10515600" cy="4351338"/>
          </a:xfrm>
        </p:spPr>
        <p:txBody>
          <a:bodyPr>
            <a:normAutofit/>
          </a:bodyPr>
          <a:lstStyle/>
          <a:p>
            <a:pPr>
              <a:buFont typeface="Wingdings" panose="05000000000000000000" pitchFamily="2" charset="2"/>
              <a:buChar char="p"/>
            </a:pPr>
            <a:r>
              <a:rPr lang="en-US" altLang="ja-JP" sz="1800"/>
              <a:t>API</a:t>
            </a:r>
            <a:r>
              <a:rPr lang="ja-JP" altLang="en-US" sz="1800"/>
              <a:t>コール列「</a:t>
            </a:r>
            <a:r>
              <a:rPr lang="en-US" altLang="ja-JP" sz="1800"/>
              <a:t>ABCA</a:t>
            </a:r>
            <a:r>
              <a:rPr lang="en-US" altLang="ja-JP" sz="1800">
                <a:solidFill>
                  <a:srgbClr val="FF0000"/>
                </a:solidFill>
              </a:rPr>
              <a:t>B</a:t>
            </a:r>
            <a:r>
              <a:rPr lang="en-US" altLang="ja-JP" sz="1800">
                <a:solidFill>
                  <a:srgbClr val="00B050"/>
                </a:solidFill>
              </a:rPr>
              <a:t>C</a:t>
            </a:r>
            <a:r>
              <a:rPr lang="ja-JP" altLang="en-US" sz="1800"/>
              <a:t>」の圧縮</a:t>
            </a:r>
            <a:endParaRPr lang="en-US" altLang="ja-JP" sz="1800"/>
          </a:p>
          <a:p>
            <a:pPr lvl="1">
              <a:buFont typeface="Wingdings" panose="05000000000000000000" pitchFamily="2" charset="2"/>
              <a:buChar char="u"/>
            </a:pPr>
            <a:endParaRPr lang="en-US" altLang="ja-JP" sz="1300"/>
          </a:p>
          <a:p>
            <a:pPr lvl="1">
              <a:buFont typeface="Wingdings" panose="05000000000000000000" pitchFamily="2" charset="2"/>
              <a:buChar char="u"/>
            </a:pPr>
            <a:r>
              <a:rPr lang="ja-JP" altLang="en-US" sz="1400"/>
              <a:t>次の文字を追加で読み込む</a:t>
            </a:r>
            <a:endParaRPr lang="en-US" altLang="ja-JP" sz="1400"/>
          </a:p>
        </p:txBody>
      </p:sp>
      <p:sp>
        <p:nvSpPr>
          <p:cNvPr id="4" name="テキスト ボックス 3">
            <a:extLst>
              <a:ext uri="{FF2B5EF4-FFF2-40B4-BE49-F238E27FC236}">
                <a16:creationId xmlns:a16="http://schemas.microsoft.com/office/drawing/2014/main" id="{A157D01D-A707-405D-9853-22A01DA28B21}"/>
              </a:ext>
            </a:extLst>
          </p:cNvPr>
          <p:cNvSpPr txBox="1"/>
          <p:nvPr/>
        </p:nvSpPr>
        <p:spPr>
          <a:xfrm>
            <a:off x="6383690" y="2327688"/>
            <a:ext cx="3347391" cy="307777"/>
          </a:xfrm>
          <a:prstGeom prst="rect">
            <a:avLst/>
          </a:prstGeom>
          <a:noFill/>
        </p:spPr>
        <p:txBody>
          <a:bodyPr wrap="none" rtlCol="0">
            <a:spAutoFit/>
          </a:bodyPr>
          <a:lstStyle/>
          <a:p>
            <a:pPr marL="285750" indent="-285750">
              <a:buFont typeface="Wingdings" panose="05000000000000000000" pitchFamily="2" charset="2"/>
              <a:buChar char="u"/>
            </a:pPr>
            <a:r>
              <a:rPr kumimoji="1" lang="en-US" altLang="ja-JP" sz="1400"/>
              <a:t>ABC</a:t>
            </a:r>
            <a:r>
              <a:rPr kumimoji="1" lang="ja-JP" altLang="en-US" sz="1400"/>
              <a:t>が辞書に登録されてるかの確認</a:t>
            </a:r>
          </a:p>
        </p:txBody>
      </p:sp>
      <p:sp>
        <p:nvSpPr>
          <p:cNvPr id="14" name="矢印: ストライプ 13">
            <a:extLst>
              <a:ext uri="{FF2B5EF4-FFF2-40B4-BE49-F238E27FC236}">
                <a16:creationId xmlns:a16="http://schemas.microsoft.com/office/drawing/2014/main" id="{BF735F5E-8DC0-46C5-852A-7B8814DE7434}"/>
              </a:ext>
            </a:extLst>
          </p:cNvPr>
          <p:cNvSpPr/>
          <p:nvPr/>
        </p:nvSpPr>
        <p:spPr>
          <a:xfrm>
            <a:off x="5093528" y="3920139"/>
            <a:ext cx="1150580" cy="609600"/>
          </a:xfrm>
          <a:prstGeom prst="stripedRightArrow">
            <a:avLst>
              <a:gd name="adj1" fmla="val 50000"/>
              <a:gd name="adj2" fmla="val 52564"/>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DD2A4FE8-4004-4FAE-BC63-7418B56FE3DF}"/>
              </a:ext>
            </a:extLst>
          </p:cNvPr>
          <p:cNvGrpSpPr/>
          <p:nvPr/>
        </p:nvGrpSpPr>
        <p:grpSpPr>
          <a:xfrm>
            <a:off x="6698493" y="2945692"/>
            <a:ext cx="2910759" cy="3320964"/>
            <a:chOff x="1251337" y="2930715"/>
            <a:chExt cx="2939663" cy="3031935"/>
          </a:xfrm>
        </p:grpSpPr>
        <p:sp>
          <p:nvSpPr>
            <p:cNvPr id="16" name="四角形: 角を丸くする 15">
              <a:extLst>
                <a:ext uri="{FF2B5EF4-FFF2-40B4-BE49-F238E27FC236}">
                  <a16:creationId xmlns:a16="http://schemas.microsoft.com/office/drawing/2014/main" id="{B1B50097-6B68-49B6-9760-574B4334739B}"/>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rPr>
                <a:t>AB</a:t>
              </a:r>
            </a:p>
            <a:p>
              <a:pPr algn="ctr"/>
              <a:r>
                <a:rPr kumimoji="1" lang="en-US" altLang="ja-JP" sz="2400">
                  <a:solidFill>
                    <a:schemeClr val="tx1"/>
                  </a:solidFill>
                </a:rPr>
                <a:t>BC</a:t>
              </a:r>
            </a:p>
            <a:p>
              <a:pPr algn="ctr"/>
              <a:r>
                <a:rPr lang="en-US" altLang="ja-JP" sz="2400">
                  <a:solidFill>
                    <a:schemeClr val="tx1"/>
                  </a:solidFill>
                </a:rPr>
                <a:t>CA</a:t>
              </a:r>
            </a:p>
            <a:p>
              <a:pPr algn="ctr"/>
              <a:r>
                <a:rPr kumimoji="1" lang="en-US" altLang="ja-JP" sz="2400">
                  <a:solidFill>
                    <a:srgbClr val="FF0000"/>
                  </a:solidFill>
                </a:rPr>
                <a:t>ABC</a:t>
              </a:r>
            </a:p>
          </p:txBody>
        </p:sp>
        <p:sp>
          <p:nvSpPr>
            <p:cNvPr id="17" name="正方形/長方形 16">
              <a:extLst>
                <a:ext uri="{FF2B5EF4-FFF2-40B4-BE49-F238E27FC236}">
                  <a16:creationId xmlns:a16="http://schemas.microsoft.com/office/drawing/2014/main" id="{4B28ACBD-8F3A-4D70-A133-B5071E9EB463}"/>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grpSp>
        <p:nvGrpSpPr>
          <p:cNvPr id="21" name="グループ化 20">
            <a:extLst>
              <a:ext uri="{FF2B5EF4-FFF2-40B4-BE49-F238E27FC236}">
                <a16:creationId xmlns:a16="http://schemas.microsoft.com/office/drawing/2014/main" id="{F2C391EF-B469-407F-A497-9D1DF5794CD7}"/>
              </a:ext>
            </a:extLst>
          </p:cNvPr>
          <p:cNvGrpSpPr/>
          <p:nvPr/>
        </p:nvGrpSpPr>
        <p:grpSpPr>
          <a:xfrm>
            <a:off x="1728384" y="2945692"/>
            <a:ext cx="2910759" cy="3021556"/>
            <a:chOff x="1251337" y="2930715"/>
            <a:chExt cx="2939663" cy="3031935"/>
          </a:xfrm>
        </p:grpSpPr>
        <p:sp>
          <p:nvSpPr>
            <p:cNvPr id="23" name="四角形: 角を丸くする 22">
              <a:extLst>
                <a:ext uri="{FF2B5EF4-FFF2-40B4-BE49-F238E27FC236}">
                  <a16:creationId xmlns:a16="http://schemas.microsoft.com/office/drawing/2014/main" id="{56A2B325-0DF9-4088-ADD2-E4131F9F80BF}"/>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chemeClr val="tx1"/>
                  </a:solidFill>
                </a:rPr>
                <a:t>AB</a:t>
              </a:r>
            </a:p>
            <a:p>
              <a:pPr algn="ctr"/>
              <a:r>
                <a:rPr kumimoji="1" lang="en-US" altLang="ja-JP" sz="2400">
                  <a:solidFill>
                    <a:schemeClr val="tx1"/>
                  </a:solidFill>
                </a:rPr>
                <a:t>BC</a:t>
              </a:r>
            </a:p>
            <a:p>
              <a:pPr algn="ctr"/>
              <a:r>
                <a:rPr lang="en-US" altLang="ja-JP" sz="2400">
                  <a:solidFill>
                    <a:schemeClr val="tx1"/>
                  </a:solidFill>
                </a:rPr>
                <a:t>CA</a:t>
              </a:r>
              <a:endParaRPr kumimoji="1" lang="en-US" altLang="ja-JP" sz="2400">
                <a:solidFill>
                  <a:schemeClr val="tx1"/>
                </a:solidFill>
              </a:endParaRPr>
            </a:p>
          </p:txBody>
        </p:sp>
        <p:sp>
          <p:nvSpPr>
            <p:cNvPr id="24" name="正方形/長方形 23">
              <a:extLst>
                <a:ext uri="{FF2B5EF4-FFF2-40B4-BE49-F238E27FC236}">
                  <a16:creationId xmlns:a16="http://schemas.microsoft.com/office/drawing/2014/main" id="{954E4631-6BD8-4118-BB7D-68A4A2A10EEA}"/>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Tree>
    <p:extLst>
      <p:ext uri="{BB962C8B-B14F-4D97-AF65-F5344CB8AC3E}">
        <p14:creationId xmlns:p14="http://schemas.microsoft.com/office/powerpoint/2010/main" val="1046627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en-US" altLang="ja-JP" b="1"/>
              <a:t>LZW</a:t>
            </a:r>
            <a:r>
              <a:rPr kumimoji="1" lang="ja-JP" altLang="en-US" b="1"/>
              <a:t>圧縮アルゴリズム</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コンテンツ プレースホルダー 2">
            <a:extLst>
              <a:ext uri="{FF2B5EF4-FFF2-40B4-BE49-F238E27FC236}">
                <a16:creationId xmlns:a16="http://schemas.microsoft.com/office/drawing/2014/main" id="{26952EEE-AB7C-4D45-9745-683E49660E87}"/>
              </a:ext>
            </a:extLst>
          </p:cNvPr>
          <p:cNvSpPr>
            <a:spLocks noGrp="1"/>
          </p:cNvSpPr>
          <p:nvPr>
            <p:ph idx="1"/>
          </p:nvPr>
        </p:nvSpPr>
        <p:spPr>
          <a:xfrm>
            <a:off x="838200" y="1825626"/>
            <a:ext cx="10515600" cy="4351338"/>
          </a:xfrm>
        </p:spPr>
        <p:txBody>
          <a:bodyPr>
            <a:normAutofit/>
          </a:bodyPr>
          <a:lstStyle/>
          <a:p>
            <a:pPr>
              <a:buFont typeface="Wingdings" panose="05000000000000000000" pitchFamily="2" charset="2"/>
              <a:buChar char="p"/>
            </a:pPr>
            <a:r>
              <a:rPr lang="en-US" altLang="ja-JP" sz="1800"/>
              <a:t>API</a:t>
            </a:r>
            <a:r>
              <a:rPr lang="ja-JP" altLang="en-US" sz="1800"/>
              <a:t>コール列「</a:t>
            </a:r>
            <a:r>
              <a:rPr lang="en-US" altLang="ja-JP" sz="1800"/>
              <a:t>ABCABC</a:t>
            </a:r>
            <a:r>
              <a:rPr lang="ja-JP" altLang="en-US" sz="1800"/>
              <a:t>」の圧縮</a:t>
            </a:r>
            <a:endParaRPr lang="en-US" altLang="ja-JP" sz="1800"/>
          </a:p>
        </p:txBody>
      </p:sp>
      <p:grpSp>
        <p:nvGrpSpPr>
          <p:cNvPr id="15" name="グループ化 14">
            <a:extLst>
              <a:ext uri="{FF2B5EF4-FFF2-40B4-BE49-F238E27FC236}">
                <a16:creationId xmlns:a16="http://schemas.microsoft.com/office/drawing/2014/main" id="{DD2A4FE8-4004-4FAE-BC63-7418B56FE3DF}"/>
              </a:ext>
            </a:extLst>
          </p:cNvPr>
          <p:cNvGrpSpPr/>
          <p:nvPr/>
        </p:nvGrpSpPr>
        <p:grpSpPr>
          <a:xfrm>
            <a:off x="1728384" y="2340813"/>
            <a:ext cx="2910759" cy="3320964"/>
            <a:chOff x="1251337" y="2930715"/>
            <a:chExt cx="2939663" cy="3031935"/>
          </a:xfrm>
        </p:grpSpPr>
        <p:sp>
          <p:nvSpPr>
            <p:cNvPr id="16" name="四角形: 角を丸くする 15">
              <a:extLst>
                <a:ext uri="{FF2B5EF4-FFF2-40B4-BE49-F238E27FC236}">
                  <a16:creationId xmlns:a16="http://schemas.microsoft.com/office/drawing/2014/main" id="{B1B50097-6B68-49B6-9760-574B4334739B}"/>
                </a:ext>
              </a:extLst>
            </p:cNvPr>
            <p:cNvSpPr/>
            <p:nvPr/>
          </p:nvSpPr>
          <p:spPr>
            <a:xfrm>
              <a:off x="1251337" y="3182762"/>
              <a:ext cx="2939663" cy="277988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A</a:t>
              </a:r>
            </a:p>
            <a:p>
              <a:pPr algn="ctr"/>
              <a:r>
                <a:rPr lang="en-US" altLang="ja-JP" sz="2400">
                  <a:solidFill>
                    <a:schemeClr val="tx1"/>
                  </a:solidFill>
                </a:rPr>
                <a:t>B</a:t>
              </a:r>
            </a:p>
            <a:p>
              <a:pPr algn="ctr"/>
              <a:r>
                <a:rPr kumimoji="1" lang="en-US" altLang="ja-JP" sz="2400">
                  <a:solidFill>
                    <a:schemeClr val="tx1"/>
                  </a:solidFill>
                </a:rPr>
                <a:t>C</a:t>
              </a:r>
            </a:p>
            <a:p>
              <a:pPr algn="ctr"/>
              <a:r>
                <a:rPr lang="en-US" altLang="ja-JP" sz="2400">
                  <a:solidFill>
                    <a:srgbClr val="FF0000"/>
                  </a:solidFill>
                </a:rPr>
                <a:t>AB</a:t>
              </a:r>
            </a:p>
            <a:p>
              <a:pPr algn="ctr"/>
              <a:r>
                <a:rPr kumimoji="1" lang="en-US" altLang="ja-JP" sz="2400">
                  <a:solidFill>
                    <a:srgbClr val="FF0000"/>
                  </a:solidFill>
                </a:rPr>
                <a:t>BC</a:t>
              </a:r>
            </a:p>
            <a:p>
              <a:pPr algn="ctr"/>
              <a:r>
                <a:rPr lang="en-US" altLang="ja-JP" sz="2400">
                  <a:solidFill>
                    <a:srgbClr val="FF0000"/>
                  </a:solidFill>
                </a:rPr>
                <a:t>CA</a:t>
              </a:r>
            </a:p>
            <a:p>
              <a:pPr algn="ctr"/>
              <a:r>
                <a:rPr kumimoji="1" lang="en-US" altLang="ja-JP" sz="2400">
                  <a:solidFill>
                    <a:srgbClr val="FF0000"/>
                  </a:solidFill>
                </a:rPr>
                <a:t>ABC</a:t>
              </a:r>
            </a:p>
          </p:txBody>
        </p:sp>
        <p:sp>
          <p:nvSpPr>
            <p:cNvPr id="17" name="正方形/長方形 16">
              <a:extLst>
                <a:ext uri="{FF2B5EF4-FFF2-40B4-BE49-F238E27FC236}">
                  <a16:creationId xmlns:a16="http://schemas.microsoft.com/office/drawing/2014/main" id="{4B28ACBD-8F3A-4D70-A133-B5071E9EB463}"/>
                </a:ext>
              </a:extLst>
            </p:cNvPr>
            <p:cNvSpPr/>
            <p:nvPr/>
          </p:nvSpPr>
          <p:spPr>
            <a:xfrm>
              <a:off x="1965276" y="2930715"/>
              <a:ext cx="151364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rgbClr val="282828"/>
                  </a:solidFill>
                  <a:latin typeface="Meiryo UI" panose="020B0604030504040204" pitchFamily="50" charset="-128"/>
                  <a:ea typeface="Meiryo UI" panose="020B0604030504040204" pitchFamily="50" charset="-128"/>
                </a:rPr>
                <a:t>LZW</a:t>
              </a:r>
              <a:r>
                <a:rPr kumimoji="1" lang="ja-JP" altLang="en-US" sz="2400">
                  <a:solidFill>
                    <a:srgbClr val="282828"/>
                  </a:solidFill>
                  <a:latin typeface="Meiryo UI" panose="020B0604030504040204" pitchFamily="50" charset="-128"/>
                  <a:ea typeface="Meiryo UI" panose="020B0604030504040204" pitchFamily="50" charset="-128"/>
                </a:rPr>
                <a:t>辞書</a:t>
              </a:r>
            </a:p>
          </p:txBody>
        </p:sp>
      </p:grpSp>
      <p:sp>
        <p:nvSpPr>
          <p:cNvPr id="3" name="右中かっこ 2">
            <a:extLst>
              <a:ext uri="{FF2B5EF4-FFF2-40B4-BE49-F238E27FC236}">
                <a16:creationId xmlns:a16="http://schemas.microsoft.com/office/drawing/2014/main" id="{ACE1FDC9-D5CC-47BE-807D-F7FADB329E65}"/>
              </a:ext>
            </a:extLst>
          </p:cNvPr>
          <p:cNvSpPr/>
          <p:nvPr/>
        </p:nvSpPr>
        <p:spPr>
          <a:xfrm>
            <a:off x="3709409" y="3965042"/>
            <a:ext cx="2305136" cy="1481944"/>
          </a:xfrm>
          <a:prstGeom prst="rightBrace">
            <a:avLst>
              <a:gd name="adj1" fmla="val 8333"/>
              <a:gd name="adj2" fmla="val 50623"/>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9F3B599-FAAE-462B-AB97-3EA815ECF63C}"/>
              </a:ext>
            </a:extLst>
          </p:cNvPr>
          <p:cNvSpPr txBox="1"/>
          <p:nvPr/>
        </p:nvSpPr>
        <p:spPr>
          <a:xfrm>
            <a:off x="6620168" y="4475181"/>
            <a:ext cx="3586655" cy="461665"/>
          </a:xfrm>
          <a:prstGeom prst="rect">
            <a:avLst/>
          </a:prstGeom>
          <a:noFill/>
        </p:spPr>
        <p:txBody>
          <a:bodyPr wrap="square" rtlCol="0">
            <a:spAutoFit/>
          </a:bodyPr>
          <a:lstStyle/>
          <a:p>
            <a:r>
              <a:rPr kumimoji="1" lang="ja-JP" altLang="en-US" sz="2400" b="1" u="sng"/>
              <a:t>繰り返しの特徴が現れる</a:t>
            </a:r>
          </a:p>
        </p:txBody>
      </p:sp>
    </p:spTree>
    <p:extLst>
      <p:ext uri="{BB962C8B-B14F-4D97-AF65-F5344CB8AC3E}">
        <p14:creationId xmlns:p14="http://schemas.microsoft.com/office/powerpoint/2010/main" val="4040431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タイトル 1">
            <a:extLst>
              <a:ext uri="{FF2B5EF4-FFF2-40B4-BE49-F238E27FC236}">
                <a16:creationId xmlns:a16="http://schemas.microsoft.com/office/drawing/2014/main" id="{53B6FAB2-107A-43E5-98BF-2F69603C0CCE}"/>
              </a:ext>
            </a:extLst>
          </p:cNvPr>
          <p:cNvSpPr>
            <a:spLocks noGrp="1"/>
          </p:cNvSpPr>
          <p:nvPr>
            <p:ph type="title"/>
          </p:nvPr>
        </p:nvSpPr>
        <p:spPr>
          <a:xfrm>
            <a:off x="838200" y="365125"/>
            <a:ext cx="10515600" cy="1325563"/>
          </a:xfrm>
        </p:spPr>
        <p:txBody>
          <a:bodyPr/>
          <a:lstStyle/>
          <a:p>
            <a:r>
              <a:rPr lang="ja-JP" altLang="en-US" b="1"/>
              <a:t>研究概要</a:t>
            </a:r>
            <a:endParaRPr kumimoji="1" lang="ja-JP" altLang="en-US" b="1"/>
          </a:p>
        </p:txBody>
      </p:sp>
      <p:sp>
        <p:nvSpPr>
          <p:cNvPr id="7" name="コンテンツ プレースホルダー 2">
            <a:extLst>
              <a:ext uri="{FF2B5EF4-FFF2-40B4-BE49-F238E27FC236}">
                <a16:creationId xmlns:a16="http://schemas.microsoft.com/office/drawing/2014/main" id="{D5D56F70-7773-400B-988E-89633C71E61E}"/>
              </a:ext>
            </a:extLst>
          </p:cNvPr>
          <p:cNvSpPr>
            <a:spLocks noGrp="1"/>
          </p:cNvSpPr>
          <p:nvPr>
            <p:ph idx="1"/>
          </p:nvPr>
        </p:nvSpPr>
        <p:spPr>
          <a:xfrm>
            <a:off x="838200" y="1825625"/>
            <a:ext cx="10515600" cy="3700189"/>
          </a:xfrm>
        </p:spPr>
        <p:txBody>
          <a:bodyPr>
            <a:normAutofit/>
          </a:bodyPr>
          <a:lstStyle/>
          <a:p>
            <a:pPr>
              <a:lnSpc>
                <a:spcPct val="100000"/>
              </a:lnSpc>
              <a:buFont typeface="Wingdings" panose="05000000000000000000" pitchFamily="2" charset="2"/>
              <a:buChar char="u"/>
            </a:pPr>
            <a:r>
              <a:rPr lang="ja-JP" altLang="en-US"/>
              <a:t>研究目的</a:t>
            </a:r>
            <a:endParaRPr lang="en-US" altLang="ja-JP"/>
          </a:p>
          <a:p>
            <a:pPr lvl="1">
              <a:lnSpc>
                <a:spcPct val="100000"/>
              </a:lnSpc>
              <a:buFont typeface="Wingdings" panose="05000000000000000000" pitchFamily="2" charset="2"/>
              <a:buChar char="ü"/>
            </a:pPr>
            <a:r>
              <a:rPr lang="ja-JP" altLang="en-US"/>
              <a:t>マルウェア亜種の分類を自動化する方法を検討する</a:t>
            </a:r>
            <a:br>
              <a:rPr lang="en-US" altLang="ja-JP"/>
            </a:br>
            <a:endParaRPr lang="en-US" altLang="ja-JP" sz="1800"/>
          </a:p>
          <a:p>
            <a:pPr>
              <a:lnSpc>
                <a:spcPct val="100000"/>
              </a:lnSpc>
              <a:buFont typeface="Wingdings" panose="05000000000000000000" pitchFamily="2" charset="2"/>
              <a:buChar char="u"/>
            </a:pPr>
            <a:r>
              <a:rPr lang="ja-JP" altLang="en-US"/>
              <a:t>提案手法</a:t>
            </a:r>
            <a:endParaRPr lang="en-US" altLang="ja-JP"/>
          </a:p>
          <a:p>
            <a:pPr marL="800100" lvl="1" indent="-342900">
              <a:lnSpc>
                <a:spcPct val="100000"/>
              </a:lnSpc>
              <a:buFont typeface="+mj-lt"/>
              <a:buAutoNum type="arabicPeriod"/>
            </a:pPr>
            <a:r>
              <a:rPr lang="ja-JP" altLang="en-US"/>
              <a:t>マルウェア亜種の動的解析で得られる</a:t>
            </a:r>
            <a:r>
              <a:rPr lang="en-US" altLang="ja-JP"/>
              <a:t>API</a:t>
            </a:r>
            <a:r>
              <a:rPr lang="ja-JP" altLang="en-US"/>
              <a:t>コール列を</a:t>
            </a:r>
            <a:r>
              <a:rPr lang="en-US" altLang="ja-JP">
                <a:solidFill>
                  <a:srgbClr val="FF0000"/>
                </a:solidFill>
              </a:rPr>
              <a:t>LZT</a:t>
            </a:r>
            <a:r>
              <a:rPr lang="ja-JP" altLang="en-US"/>
              <a:t>で圧縮</a:t>
            </a:r>
            <a:endParaRPr lang="en-US" altLang="ja-JP"/>
          </a:p>
          <a:p>
            <a:pPr marL="800100" lvl="1" indent="-342900">
              <a:lnSpc>
                <a:spcPct val="100000"/>
              </a:lnSpc>
              <a:buFont typeface="+mj-lt"/>
              <a:buAutoNum type="arabicPeriod"/>
            </a:pPr>
            <a:r>
              <a:rPr lang="ja-JP" altLang="en-US"/>
              <a:t>圧縮の際に生成される辞書を用いて各検体を圧縮する</a:t>
            </a:r>
            <a:endParaRPr lang="en-US" altLang="ja-JP"/>
          </a:p>
          <a:p>
            <a:pPr marL="800100" lvl="1" indent="-342900">
              <a:lnSpc>
                <a:spcPct val="100000"/>
              </a:lnSpc>
              <a:buFont typeface="+mj-lt"/>
              <a:buAutoNum type="arabicPeriod"/>
            </a:pPr>
            <a:r>
              <a:rPr lang="ja-JP" altLang="en-US"/>
              <a:t>圧縮率を特徴量として、教師あり学習の</a:t>
            </a:r>
            <a:r>
              <a:rPr lang="en-US" altLang="ja-JP"/>
              <a:t>SVM</a:t>
            </a:r>
            <a:r>
              <a:rPr lang="ja-JP" altLang="en-US"/>
              <a:t>を用いて亜種分類を行う</a:t>
            </a:r>
            <a:endParaRPr lang="en-US" altLang="ja-JP"/>
          </a:p>
          <a:p>
            <a:pPr marL="800100" lvl="1" indent="-342900">
              <a:lnSpc>
                <a:spcPct val="100000"/>
              </a:lnSpc>
              <a:buFont typeface="+mj-lt"/>
              <a:buAutoNum type="arabicPeriod"/>
            </a:pPr>
            <a:endParaRPr lang="en-US" altLang="ja-JP" sz="2000"/>
          </a:p>
        </p:txBody>
      </p:sp>
      <p:sp>
        <p:nvSpPr>
          <p:cNvPr id="2" name="日付プレースホルダー 1">
            <a:extLst>
              <a:ext uri="{FF2B5EF4-FFF2-40B4-BE49-F238E27FC236}">
                <a16:creationId xmlns:a16="http://schemas.microsoft.com/office/drawing/2014/main" id="{A48C365F-FFF0-4A96-A33B-EE0B720A1673}"/>
              </a:ext>
            </a:extLst>
          </p:cNvPr>
          <p:cNvSpPr>
            <a:spLocks noGrp="1"/>
          </p:cNvSpPr>
          <p:nvPr>
            <p:ph type="dt" sz="half" idx="10"/>
          </p:nvPr>
        </p:nvSpPr>
        <p:spPr/>
        <p:txBody>
          <a:bodyPr/>
          <a:lstStyle/>
          <a:p>
            <a:fld id="{82DF5036-2A21-4326-9E37-8333B219EEDA}" type="datetime1">
              <a:rPr kumimoji="1" lang="ja-JP" altLang="en-US" smtClean="0"/>
              <a:t>2022/2/16</a:t>
            </a:fld>
            <a:endParaRPr kumimoji="1" lang="ja-JP" altLang="en-US"/>
          </a:p>
        </p:txBody>
      </p:sp>
      <p:sp>
        <p:nvSpPr>
          <p:cNvPr id="4" name="スライド番号プレースホルダー 3">
            <a:extLst>
              <a:ext uri="{FF2B5EF4-FFF2-40B4-BE49-F238E27FC236}">
                <a16:creationId xmlns:a16="http://schemas.microsoft.com/office/drawing/2014/main" id="{8DA76F8E-6C88-4A25-966C-4EFC24E01D7D}"/>
              </a:ext>
            </a:extLst>
          </p:cNvPr>
          <p:cNvSpPr>
            <a:spLocks noGrp="1"/>
          </p:cNvSpPr>
          <p:nvPr>
            <p:ph type="sldNum" sz="quarter" idx="12"/>
          </p:nvPr>
        </p:nvSpPr>
        <p:spPr/>
        <p:txBody>
          <a:bodyPr/>
          <a:lstStyle/>
          <a:p>
            <a:fld id="{73AC832D-9413-403A-8EF9-FF0A2503BC7B}" type="slidenum">
              <a:rPr kumimoji="1" lang="ja-JP" altLang="en-US" smtClean="0"/>
              <a:t>2</a:t>
            </a:fld>
            <a:endParaRPr kumimoji="1" lang="ja-JP" altLang="en-US"/>
          </a:p>
        </p:txBody>
      </p:sp>
    </p:spTree>
    <p:extLst>
      <p:ext uri="{BB962C8B-B14F-4D97-AF65-F5344CB8AC3E}">
        <p14:creationId xmlns:p14="http://schemas.microsoft.com/office/powerpoint/2010/main" val="568982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タイトル 1">
            <a:extLst>
              <a:ext uri="{FF2B5EF4-FFF2-40B4-BE49-F238E27FC236}">
                <a16:creationId xmlns:a16="http://schemas.microsoft.com/office/drawing/2014/main" id="{53B6FAB2-107A-43E5-98BF-2F69603C0CCE}"/>
              </a:ext>
            </a:extLst>
          </p:cNvPr>
          <p:cNvSpPr>
            <a:spLocks noGrp="1"/>
          </p:cNvSpPr>
          <p:nvPr>
            <p:ph type="title"/>
          </p:nvPr>
        </p:nvSpPr>
        <p:spPr>
          <a:xfrm>
            <a:off x="838200" y="365125"/>
            <a:ext cx="10515600" cy="1325563"/>
          </a:xfrm>
        </p:spPr>
        <p:txBody>
          <a:bodyPr/>
          <a:lstStyle/>
          <a:p>
            <a:r>
              <a:rPr kumimoji="1" lang="en-US" altLang="ja-JP" b="1"/>
              <a:t>FFRI Dataset</a:t>
            </a:r>
            <a:endParaRPr kumimoji="1" lang="ja-JP" altLang="en-US" b="1"/>
          </a:p>
        </p:txBody>
      </p:sp>
      <p:sp>
        <p:nvSpPr>
          <p:cNvPr id="7" name="コンテンツ プレースホルダー 2">
            <a:extLst>
              <a:ext uri="{FF2B5EF4-FFF2-40B4-BE49-F238E27FC236}">
                <a16:creationId xmlns:a16="http://schemas.microsoft.com/office/drawing/2014/main" id="{D5D56F70-7773-400B-988E-89633C71E61E}"/>
              </a:ext>
            </a:extLst>
          </p:cNvPr>
          <p:cNvSpPr>
            <a:spLocks noGrp="1"/>
          </p:cNvSpPr>
          <p:nvPr>
            <p:ph idx="1"/>
          </p:nvPr>
        </p:nvSpPr>
        <p:spPr>
          <a:xfrm>
            <a:off x="838200" y="1825625"/>
            <a:ext cx="10515600" cy="3700189"/>
          </a:xfrm>
        </p:spPr>
        <p:txBody>
          <a:bodyPr>
            <a:normAutofit/>
          </a:bodyPr>
          <a:lstStyle/>
          <a:p>
            <a:pPr>
              <a:lnSpc>
                <a:spcPct val="100000"/>
              </a:lnSpc>
              <a:buFont typeface="Wingdings" panose="05000000000000000000" pitchFamily="2" charset="2"/>
              <a:buChar char="u"/>
            </a:pPr>
            <a:r>
              <a:rPr lang="en-US" altLang="ja-JP"/>
              <a:t>FFRI</a:t>
            </a:r>
            <a:r>
              <a:rPr lang="ja-JP" altLang="en-US"/>
              <a:t> </a:t>
            </a:r>
            <a:r>
              <a:rPr lang="en-US" altLang="ja-JP"/>
              <a:t>Dataset</a:t>
            </a:r>
            <a:r>
              <a:rPr lang="ja-JP" altLang="en-US"/>
              <a:t> </a:t>
            </a:r>
            <a:r>
              <a:rPr lang="en-US" altLang="ja-JP"/>
              <a:t>2013~2017</a:t>
            </a:r>
            <a:r>
              <a:rPr lang="ja-JP" altLang="en-US"/>
              <a:t>の動的解析結果を使用</a:t>
            </a:r>
            <a:endParaRPr lang="en-US" altLang="ja-JP"/>
          </a:p>
          <a:p>
            <a:pPr>
              <a:lnSpc>
                <a:spcPct val="100000"/>
              </a:lnSpc>
              <a:buFont typeface="Wingdings" panose="05000000000000000000" pitchFamily="2" charset="2"/>
              <a:buChar char="u"/>
            </a:pPr>
            <a:r>
              <a:rPr lang="ja-JP" altLang="en-US"/>
              <a:t>解析結果からマルウェアの呼び出す「</a:t>
            </a:r>
            <a:r>
              <a:rPr lang="en-US" altLang="ja-JP">
                <a:solidFill>
                  <a:srgbClr val="FF0000"/>
                </a:solidFill>
              </a:rPr>
              <a:t>API</a:t>
            </a:r>
            <a:r>
              <a:rPr lang="ja-JP" altLang="en-US">
                <a:solidFill>
                  <a:srgbClr val="FF0000"/>
                </a:solidFill>
              </a:rPr>
              <a:t>コール列</a:t>
            </a:r>
            <a:r>
              <a:rPr lang="ja-JP" altLang="en-US"/>
              <a:t>」を作成</a:t>
            </a:r>
            <a:endParaRPr lang="en-US" altLang="ja-JP"/>
          </a:p>
        </p:txBody>
      </p:sp>
      <p:sp>
        <p:nvSpPr>
          <p:cNvPr id="2" name="日付プレースホルダー 1">
            <a:extLst>
              <a:ext uri="{FF2B5EF4-FFF2-40B4-BE49-F238E27FC236}">
                <a16:creationId xmlns:a16="http://schemas.microsoft.com/office/drawing/2014/main" id="{A48C365F-FFF0-4A96-A33B-EE0B720A1673}"/>
              </a:ext>
            </a:extLst>
          </p:cNvPr>
          <p:cNvSpPr>
            <a:spLocks noGrp="1"/>
          </p:cNvSpPr>
          <p:nvPr>
            <p:ph type="dt" sz="half" idx="10"/>
          </p:nvPr>
        </p:nvSpPr>
        <p:spPr/>
        <p:txBody>
          <a:bodyPr/>
          <a:lstStyle/>
          <a:p>
            <a:fld id="{82DF5036-2A21-4326-9E37-8333B219EEDA}" type="datetime1">
              <a:rPr kumimoji="1" lang="ja-JP" altLang="en-US" smtClean="0"/>
              <a:t>2022/2/16</a:t>
            </a:fld>
            <a:endParaRPr kumimoji="1" lang="ja-JP" altLang="en-US"/>
          </a:p>
        </p:txBody>
      </p:sp>
      <p:sp>
        <p:nvSpPr>
          <p:cNvPr id="4" name="スライド番号プレースホルダー 3">
            <a:extLst>
              <a:ext uri="{FF2B5EF4-FFF2-40B4-BE49-F238E27FC236}">
                <a16:creationId xmlns:a16="http://schemas.microsoft.com/office/drawing/2014/main" id="{8DA76F8E-6C88-4A25-966C-4EFC24E01D7D}"/>
              </a:ext>
            </a:extLst>
          </p:cNvPr>
          <p:cNvSpPr>
            <a:spLocks noGrp="1"/>
          </p:cNvSpPr>
          <p:nvPr>
            <p:ph type="sldNum" sz="quarter" idx="12"/>
          </p:nvPr>
        </p:nvSpPr>
        <p:spPr/>
        <p:txBody>
          <a:bodyPr/>
          <a:lstStyle/>
          <a:p>
            <a:fld id="{73AC832D-9413-403A-8EF9-FF0A2503BC7B}" type="slidenum">
              <a:rPr kumimoji="1" lang="ja-JP" altLang="en-US" smtClean="0"/>
              <a:t>3</a:t>
            </a:fld>
            <a:endParaRPr kumimoji="1" lang="ja-JP" altLang="en-US"/>
          </a:p>
        </p:txBody>
      </p:sp>
      <p:graphicFrame>
        <p:nvGraphicFramePr>
          <p:cNvPr id="5" name="表 7">
            <a:extLst>
              <a:ext uri="{FF2B5EF4-FFF2-40B4-BE49-F238E27FC236}">
                <a16:creationId xmlns:a16="http://schemas.microsoft.com/office/drawing/2014/main" id="{A7F2A95D-D114-4047-AF7D-C24482806495}"/>
              </a:ext>
            </a:extLst>
          </p:cNvPr>
          <p:cNvGraphicFramePr>
            <a:graphicFrameLocks noGrp="1"/>
          </p:cNvGraphicFramePr>
          <p:nvPr>
            <p:extLst>
              <p:ext uri="{D42A27DB-BD31-4B8C-83A1-F6EECF244321}">
                <p14:modId xmlns:p14="http://schemas.microsoft.com/office/powerpoint/2010/main" val="1152100772"/>
              </p:ext>
            </p:extLst>
          </p:nvPr>
        </p:nvGraphicFramePr>
        <p:xfrm>
          <a:off x="3420110" y="3749320"/>
          <a:ext cx="5351780" cy="2362968"/>
        </p:xfrm>
        <a:graphic>
          <a:graphicData uri="http://schemas.openxmlformats.org/drawingml/2006/table">
            <a:tbl>
              <a:tblPr firstRow="1" bandRow="1">
                <a:tableStyleId>{00A15C55-8517-42AA-B614-E9B94910E393}</a:tableStyleId>
              </a:tblPr>
              <a:tblGrid>
                <a:gridCol w="2675890">
                  <a:extLst>
                    <a:ext uri="{9D8B030D-6E8A-4147-A177-3AD203B41FA5}">
                      <a16:colId xmlns:a16="http://schemas.microsoft.com/office/drawing/2014/main" val="1855117338"/>
                    </a:ext>
                  </a:extLst>
                </a:gridCol>
                <a:gridCol w="2675890">
                  <a:extLst>
                    <a:ext uri="{9D8B030D-6E8A-4147-A177-3AD203B41FA5}">
                      <a16:colId xmlns:a16="http://schemas.microsoft.com/office/drawing/2014/main" val="821877374"/>
                    </a:ext>
                  </a:extLst>
                </a:gridCol>
              </a:tblGrid>
              <a:tr h="393828">
                <a:tc>
                  <a:txBody>
                    <a:bodyPr/>
                    <a:lstStyle/>
                    <a:p>
                      <a:pPr algn="ctr"/>
                      <a:r>
                        <a:rPr kumimoji="1" lang="ja-JP" altLang="en-US"/>
                        <a:t>年度</a:t>
                      </a:r>
                    </a:p>
                  </a:txBody>
                  <a:tcPr/>
                </a:tc>
                <a:tc>
                  <a:txBody>
                    <a:bodyPr/>
                    <a:lstStyle/>
                    <a:p>
                      <a:pPr algn="ctr"/>
                      <a:r>
                        <a:rPr kumimoji="1" lang="ja-JP" altLang="en-US"/>
                        <a:t>検体数</a:t>
                      </a:r>
                    </a:p>
                  </a:txBody>
                  <a:tcPr/>
                </a:tc>
                <a:extLst>
                  <a:ext uri="{0D108BD9-81ED-4DB2-BD59-A6C34878D82A}">
                    <a16:rowId xmlns:a16="http://schemas.microsoft.com/office/drawing/2014/main" val="530009115"/>
                  </a:ext>
                </a:extLst>
              </a:tr>
              <a:tr h="393828">
                <a:tc>
                  <a:txBody>
                    <a:bodyPr/>
                    <a:lstStyle/>
                    <a:p>
                      <a:pPr algn="ctr"/>
                      <a:r>
                        <a:rPr kumimoji="1" lang="en-US" altLang="ja-JP"/>
                        <a:t>2013</a:t>
                      </a:r>
                      <a:endParaRPr kumimoji="1" lang="ja-JP" altLang="en-US"/>
                    </a:p>
                  </a:txBody>
                  <a:tcPr/>
                </a:tc>
                <a:tc>
                  <a:txBody>
                    <a:bodyPr/>
                    <a:lstStyle/>
                    <a:p>
                      <a:pPr algn="ctr"/>
                      <a:r>
                        <a:rPr kumimoji="1" lang="en-US" altLang="ja-JP"/>
                        <a:t>2644</a:t>
                      </a:r>
                      <a:endParaRPr kumimoji="1" lang="ja-JP" altLang="en-US"/>
                    </a:p>
                  </a:txBody>
                  <a:tcPr/>
                </a:tc>
                <a:extLst>
                  <a:ext uri="{0D108BD9-81ED-4DB2-BD59-A6C34878D82A}">
                    <a16:rowId xmlns:a16="http://schemas.microsoft.com/office/drawing/2014/main" val="650704167"/>
                  </a:ext>
                </a:extLst>
              </a:tr>
              <a:tr h="393828">
                <a:tc>
                  <a:txBody>
                    <a:bodyPr/>
                    <a:lstStyle/>
                    <a:p>
                      <a:pPr algn="ctr"/>
                      <a:r>
                        <a:rPr kumimoji="1" lang="en-US" altLang="ja-JP"/>
                        <a:t>2014</a:t>
                      </a:r>
                      <a:endParaRPr kumimoji="1" lang="ja-JP" altLang="en-US"/>
                    </a:p>
                  </a:txBody>
                  <a:tcPr/>
                </a:tc>
                <a:tc>
                  <a:txBody>
                    <a:bodyPr/>
                    <a:lstStyle/>
                    <a:p>
                      <a:pPr algn="ctr"/>
                      <a:r>
                        <a:rPr kumimoji="1" lang="en-US" altLang="ja-JP"/>
                        <a:t>3000</a:t>
                      </a:r>
                      <a:endParaRPr kumimoji="1" lang="ja-JP" altLang="en-US"/>
                    </a:p>
                  </a:txBody>
                  <a:tcPr/>
                </a:tc>
                <a:extLst>
                  <a:ext uri="{0D108BD9-81ED-4DB2-BD59-A6C34878D82A}">
                    <a16:rowId xmlns:a16="http://schemas.microsoft.com/office/drawing/2014/main" val="3676780539"/>
                  </a:ext>
                </a:extLst>
              </a:tr>
              <a:tr h="393828">
                <a:tc>
                  <a:txBody>
                    <a:bodyPr/>
                    <a:lstStyle/>
                    <a:p>
                      <a:pPr algn="ctr"/>
                      <a:r>
                        <a:rPr kumimoji="1" lang="en-US" altLang="ja-JP"/>
                        <a:t>2015</a:t>
                      </a:r>
                      <a:endParaRPr kumimoji="1" lang="ja-JP" altLang="en-US"/>
                    </a:p>
                  </a:txBody>
                  <a:tcPr/>
                </a:tc>
                <a:tc>
                  <a:txBody>
                    <a:bodyPr/>
                    <a:lstStyle/>
                    <a:p>
                      <a:pPr algn="ctr"/>
                      <a:r>
                        <a:rPr kumimoji="1" lang="en-US" altLang="ja-JP"/>
                        <a:t>3000</a:t>
                      </a:r>
                      <a:endParaRPr kumimoji="1" lang="ja-JP" altLang="en-US"/>
                    </a:p>
                  </a:txBody>
                  <a:tcPr/>
                </a:tc>
                <a:extLst>
                  <a:ext uri="{0D108BD9-81ED-4DB2-BD59-A6C34878D82A}">
                    <a16:rowId xmlns:a16="http://schemas.microsoft.com/office/drawing/2014/main" val="527515546"/>
                  </a:ext>
                </a:extLst>
              </a:tr>
              <a:tr h="393828">
                <a:tc>
                  <a:txBody>
                    <a:bodyPr/>
                    <a:lstStyle/>
                    <a:p>
                      <a:pPr algn="ctr"/>
                      <a:r>
                        <a:rPr kumimoji="1" lang="en-US" altLang="ja-JP"/>
                        <a:t>2016</a:t>
                      </a:r>
                      <a:endParaRPr kumimoji="1" lang="ja-JP" altLang="en-US"/>
                    </a:p>
                  </a:txBody>
                  <a:tcPr/>
                </a:tc>
                <a:tc>
                  <a:txBody>
                    <a:bodyPr/>
                    <a:lstStyle/>
                    <a:p>
                      <a:pPr algn="ctr"/>
                      <a:r>
                        <a:rPr kumimoji="1" lang="en-US" altLang="ja-JP"/>
                        <a:t>8242</a:t>
                      </a:r>
                      <a:endParaRPr kumimoji="1" lang="ja-JP" altLang="en-US"/>
                    </a:p>
                  </a:txBody>
                  <a:tcPr/>
                </a:tc>
                <a:extLst>
                  <a:ext uri="{0D108BD9-81ED-4DB2-BD59-A6C34878D82A}">
                    <a16:rowId xmlns:a16="http://schemas.microsoft.com/office/drawing/2014/main" val="2201741369"/>
                  </a:ext>
                </a:extLst>
              </a:tr>
              <a:tr h="393828">
                <a:tc>
                  <a:txBody>
                    <a:bodyPr/>
                    <a:lstStyle/>
                    <a:p>
                      <a:pPr algn="ctr"/>
                      <a:r>
                        <a:rPr kumimoji="1" lang="en-US" altLang="ja-JP"/>
                        <a:t>2017</a:t>
                      </a:r>
                      <a:endParaRPr kumimoji="1" lang="ja-JP" altLang="en-US"/>
                    </a:p>
                  </a:txBody>
                  <a:tcPr/>
                </a:tc>
                <a:tc>
                  <a:txBody>
                    <a:bodyPr/>
                    <a:lstStyle/>
                    <a:p>
                      <a:pPr algn="ctr"/>
                      <a:r>
                        <a:rPr kumimoji="1" lang="en-US" altLang="ja-JP"/>
                        <a:t>6251</a:t>
                      </a:r>
                      <a:endParaRPr kumimoji="1" lang="ja-JP" altLang="en-US"/>
                    </a:p>
                  </a:txBody>
                  <a:tcPr/>
                </a:tc>
                <a:extLst>
                  <a:ext uri="{0D108BD9-81ED-4DB2-BD59-A6C34878D82A}">
                    <a16:rowId xmlns:a16="http://schemas.microsoft.com/office/drawing/2014/main" val="1935881234"/>
                  </a:ext>
                </a:extLst>
              </a:tr>
            </a:tbl>
          </a:graphicData>
        </a:graphic>
      </p:graphicFrame>
      <p:sp>
        <p:nvSpPr>
          <p:cNvPr id="8" name="テキスト ボックス 7">
            <a:extLst>
              <a:ext uri="{FF2B5EF4-FFF2-40B4-BE49-F238E27FC236}">
                <a16:creationId xmlns:a16="http://schemas.microsoft.com/office/drawing/2014/main" id="{120E1D57-7030-4BC0-8ABA-C4FF46905EC4}"/>
              </a:ext>
            </a:extLst>
          </p:cNvPr>
          <p:cNvSpPr txBox="1"/>
          <p:nvPr/>
        </p:nvSpPr>
        <p:spPr>
          <a:xfrm>
            <a:off x="4377420" y="3385856"/>
            <a:ext cx="3437159" cy="369332"/>
          </a:xfrm>
          <a:prstGeom prst="rect">
            <a:avLst/>
          </a:prstGeom>
          <a:noFill/>
        </p:spPr>
        <p:txBody>
          <a:bodyPr wrap="none" rtlCol="0">
            <a:spAutoFit/>
          </a:bodyPr>
          <a:lstStyle/>
          <a:p>
            <a:r>
              <a:rPr kumimoji="1" lang="en-US" altLang="ja-JP"/>
              <a:t>FFRI Dataset</a:t>
            </a:r>
            <a:r>
              <a:rPr kumimoji="1" lang="ja-JP" altLang="en-US"/>
              <a:t>に含まれる検体数</a:t>
            </a:r>
          </a:p>
        </p:txBody>
      </p:sp>
    </p:spTree>
    <p:extLst>
      <p:ext uri="{BB962C8B-B14F-4D97-AF65-F5344CB8AC3E}">
        <p14:creationId xmlns:p14="http://schemas.microsoft.com/office/powerpoint/2010/main" val="2493016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タイトル 1">
            <a:extLst>
              <a:ext uri="{FF2B5EF4-FFF2-40B4-BE49-F238E27FC236}">
                <a16:creationId xmlns:a16="http://schemas.microsoft.com/office/drawing/2014/main" id="{53B6FAB2-107A-43E5-98BF-2F69603C0CCE}"/>
              </a:ext>
            </a:extLst>
          </p:cNvPr>
          <p:cNvSpPr>
            <a:spLocks noGrp="1"/>
          </p:cNvSpPr>
          <p:nvPr>
            <p:ph type="title"/>
          </p:nvPr>
        </p:nvSpPr>
        <p:spPr>
          <a:xfrm>
            <a:off x="838200" y="365125"/>
            <a:ext cx="10515600" cy="1325563"/>
          </a:xfrm>
        </p:spPr>
        <p:txBody>
          <a:bodyPr/>
          <a:lstStyle/>
          <a:p>
            <a:r>
              <a:rPr kumimoji="1" lang="en-US" altLang="ja-JP" b="1" err="1"/>
              <a:t>Graphviz</a:t>
            </a:r>
            <a:endParaRPr kumimoji="1" lang="ja-JP" altLang="en-US" b="1"/>
          </a:p>
        </p:txBody>
      </p:sp>
      <p:sp>
        <p:nvSpPr>
          <p:cNvPr id="7" name="コンテンツ プレースホルダー 2">
            <a:extLst>
              <a:ext uri="{FF2B5EF4-FFF2-40B4-BE49-F238E27FC236}">
                <a16:creationId xmlns:a16="http://schemas.microsoft.com/office/drawing/2014/main" id="{D5D56F70-7773-400B-988E-89633C71E61E}"/>
              </a:ext>
            </a:extLst>
          </p:cNvPr>
          <p:cNvSpPr>
            <a:spLocks noGrp="1"/>
          </p:cNvSpPr>
          <p:nvPr>
            <p:ph idx="1"/>
          </p:nvPr>
        </p:nvSpPr>
        <p:spPr>
          <a:xfrm>
            <a:off x="838200" y="1825625"/>
            <a:ext cx="10515600" cy="3700189"/>
          </a:xfrm>
        </p:spPr>
        <p:txBody>
          <a:bodyPr>
            <a:normAutofit/>
          </a:bodyPr>
          <a:lstStyle/>
          <a:p>
            <a:pPr>
              <a:lnSpc>
                <a:spcPct val="100000"/>
              </a:lnSpc>
              <a:buFont typeface="Wingdings" panose="05000000000000000000" pitchFamily="2" charset="2"/>
              <a:buChar char="u"/>
            </a:pPr>
            <a:r>
              <a:rPr lang="en-US" altLang="ja-JP" err="1"/>
              <a:t>Graphviz</a:t>
            </a:r>
            <a:r>
              <a:rPr lang="en-US" altLang="ja-JP"/>
              <a:t>(</a:t>
            </a:r>
            <a:r>
              <a:rPr lang="en-US" altLang="ja-JP" i="1"/>
              <a:t>Graph </a:t>
            </a:r>
            <a:r>
              <a:rPr lang="en-US" altLang="ja-JP" i="1" err="1"/>
              <a:t>Visualizasion</a:t>
            </a:r>
            <a:r>
              <a:rPr lang="en-US" altLang="ja-JP" i="1"/>
              <a:t> Software</a:t>
            </a:r>
            <a:r>
              <a:rPr lang="en-US" altLang="ja-JP"/>
              <a:t>)</a:t>
            </a:r>
          </a:p>
          <a:p>
            <a:pPr>
              <a:lnSpc>
                <a:spcPct val="100000"/>
              </a:lnSpc>
              <a:buFont typeface="Wingdings" panose="05000000000000000000" pitchFamily="2" charset="2"/>
              <a:buChar char="u"/>
            </a:pPr>
            <a:r>
              <a:rPr lang="ja-JP" altLang="en-US"/>
              <a:t>オープンソースのグラフ可視化ツール</a:t>
            </a:r>
            <a:endParaRPr lang="en-US" altLang="ja-JP"/>
          </a:p>
          <a:p>
            <a:pPr>
              <a:lnSpc>
                <a:spcPct val="100000"/>
              </a:lnSpc>
              <a:buFont typeface="Wingdings" panose="05000000000000000000" pitchFamily="2" charset="2"/>
              <a:buChar char="u"/>
            </a:pPr>
            <a:r>
              <a:rPr lang="en-US" altLang="ja-JP"/>
              <a:t>DOT</a:t>
            </a:r>
            <a:r>
              <a:rPr lang="ja-JP" altLang="en-US"/>
              <a:t>言語で記述されたグラフ構造を描画する</a:t>
            </a:r>
            <a:endParaRPr lang="en-US" altLang="ja-JP"/>
          </a:p>
        </p:txBody>
      </p:sp>
      <p:sp>
        <p:nvSpPr>
          <p:cNvPr id="2" name="日付プレースホルダー 1">
            <a:extLst>
              <a:ext uri="{FF2B5EF4-FFF2-40B4-BE49-F238E27FC236}">
                <a16:creationId xmlns:a16="http://schemas.microsoft.com/office/drawing/2014/main" id="{A48C365F-FFF0-4A96-A33B-EE0B720A1673}"/>
              </a:ext>
            </a:extLst>
          </p:cNvPr>
          <p:cNvSpPr>
            <a:spLocks noGrp="1"/>
          </p:cNvSpPr>
          <p:nvPr>
            <p:ph type="dt" sz="half" idx="10"/>
          </p:nvPr>
        </p:nvSpPr>
        <p:spPr/>
        <p:txBody>
          <a:bodyPr/>
          <a:lstStyle/>
          <a:p>
            <a:fld id="{82DF5036-2A21-4326-9E37-8333B219EEDA}" type="datetime1">
              <a:rPr kumimoji="1" lang="ja-JP" altLang="en-US" smtClean="0"/>
              <a:t>2022/2/16</a:t>
            </a:fld>
            <a:endParaRPr kumimoji="1" lang="ja-JP" altLang="en-US"/>
          </a:p>
        </p:txBody>
      </p:sp>
      <p:sp>
        <p:nvSpPr>
          <p:cNvPr id="4" name="スライド番号プレースホルダー 3">
            <a:extLst>
              <a:ext uri="{FF2B5EF4-FFF2-40B4-BE49-F238E27FC236}">
                <a16:creationId xmlns:a16="http://schemas.microsoft.com/office/drawing/2014/main" id="{8DA76F8E-6C88-4A25-966C-4EFC24E01D7D}"/>
              </a:ext>
            </a:extLst>
          </p:cNvPr>
          <p:cNvSpPr>
            <a:spLocks noGrp="1"/>
          </p:cNvSpPr>
          <p:nvPr>
            <p:ph type="sldNum" sz="quarter" idx="12"/>
          </p:nvPr>
        </p:nvSpPr>
        <p:spPr/>
        <p:txBody>
          <a:bodyPr/>
          <a:lstStyle/>
          <a:p>
            <a:fld id="{73AC832D-9413-403A-8EF9-FF0A2503BC7B}" type="slidenum">
              <a:rPr kumimoji="1" lang="ja-JP" altLang="en-US" smtClean="0"/>
              <a:t>4</a:t>
            </a:fld>
            <a:endParaRPr kumimoji="1" lang="ja-JP" altLang="en-US"/>
          </a:p>
        </p:txBody>
      </p:sp>
      <p:sp>
        <p:nvSpPr>
          <p:cNvPr id="3" name="テキスト ボックス 2">
            <a:extLst>
              <a:ext uri="{FF2B5EF4-FFF2-40B4-BE49-F238E27FC236}">
                <a16:creationId xmlns:a16="http://schemas.microsoft.com/office/drawing/2014/main" id="{72859EC1-EE7E-4514-BA5A-6F6C5D0BC072}"/>
              </a:ext>
            </a:extLst>
          </p:cNvPr>
          <p:cNvSpPr txBox="1"/>
          <p:nvPr/>
        </p:nvSpPr>
        <p:spPr>
          <a:xfrm>
            <a:off x="4625886" y="5847864"/>
            <a:ext cx="2940228" cy="338554"/>
          </a:xfrm>
          <a:prstGeom prst="rect">
            <a:avLst/>
          </a:prstGeom>
          <a:noFill/>
        </p:spPr>
        <p:txBody>
          <a:bodyPr wrap="none" rtlCol="0">
            <a:spAutoFit/>
          </a:bodyPr>
          <a:lstStyle/>
          <a:p>
            <a:r>
              <a:rPr kumimoji="1" lang="ja-JP" altLang="en-US" sz="1600"/>
              <a:t>文字列「</a:t>
            </a:r>
            <a:r>
              <a:rPr kumimoji="1" lang="pt-BR" altLang="ja-JP" sz="1600"/>
              <a:t>A B C C A C B</a:t>
            </a:r>
            <a:r>
              <a:rPr kumimoji="1" lang="ja-JP" altLang="en-US" sz="1600"/>
              <a:t>」の例</a:t>
            </a:r>
          </a:p>
        </p:txBody>
      </p:sp>
      <p:pic>
        <p:nvPicPr>
          <p:cNvPr id="12" name="図 11" descr="ダイアグラム&#10;&#10;自動的に生成された説明">
            <a:extLst>
              <a:ext uri="{FF2B5EF4-FFF2-40B4-BE49-F238E27FC236}">
                <a16:creationId xmlns:a16="http://schemas.microsoft.com/office/drawing/2014/main" id="{556A7A2E-288C-4DB5-8CB6-0F8CDF9DF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021" y="3429000"/>
            <a:ext cx="1724025" cy="2424390"/>
          </a:xfrm>
          <a:prstGeom prst="rect">
            <a:avLst/>
          </a:prstGeom>
        </p:spPr>
      </p:pic>
    </p:spTree>
    <p:extLst>
      <p:ext uri="{BB962C8B-B14F-4D97-AF65-F5344CB8AC3E}">
        <p14:creationId xmlns:p14="http://schemas.microsoft.com/office/powerpoint/2010/main" val="3833077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タイトル 1">
            <a:extLst>
              <a:ext uri="{FF2B5EF4-FFF2-40B4-BE49-F238E27FC236}">
                <a16:creationId xmlns:a16="http://schemas.microsoft.com/office/drawing/2014/main" id="{CF53B2B7-E990-4796-BA56-38815DAE33CA}"/>
              </a:ext>
            </a:extLst>
          </p:cNvPr>
          <p:cNvSpPr>
            <a:spLocks noGrp="1"/>
          </p:cNvSpPr>
          <p:nvPr>
            <p:ph type="title"/>
          </p:nvPr>
        </p:nvSpPr>
        <p:spPr>
          <a:xfrm>
            <a:off x="838200" y="365125"/>
            <a:ext cx="10515600" cy="1325563"/>
          </a:xfrm>
        </p:spPr>
        <p:txBody>
          <a:bodyPr/>
          <a:lstStyle/>
          <a:p>
            <a:r>
              <a:rPr kumimoji="1" lang="en-US" altLang="ja-JP" b="1"/>
              <a:t>API</a:t>
            </a:r>
            <a:r>
              <a:rPr kumimoji="1" lang="ja-JP" altLang="en-US" b="1"/>
              <a:t>コールの繰り返し</a:t>
            </a:r>
          </a:p>
        </p:txBody>
      </p:sp>
      <p:pic>
        <p:nvPicPr>
          <p:cNvPr id="13" name="コンテンツ プレースホルダー 4" descr="ダイアグラム&#10;&#10;自動的に生成された説明">
            <a:extLst>
              <a:ext uri="{FF2B5EF4-FFF2-40B4-BE49-F238E27FC236}">
                <a16:creationId xmlns:a16="http://schemas.microsoft.com/office/drawing/2014/main" id="{26399CFA-1993-4155-8C6C-5FEA1FB59F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199" y="1690688"/>
            <a:ext cx="4022826" cy="4351338"/>
          </a:xfrm>
        </p:spPr>
      </p:pic>
      <p:pic>
        <p:nvPicPr>
          <p:cNvPr id="14" name="図 13" descr="ダイアグラム&#10;&#10;自動的に生成された説明">
            <a:extLst>
              <a:ext uri="{FF2B5EF4-FFF2-40B4-BE49-F238E27FC236}">
                <a16:creationId xmlns:a16="http://schemas.microsoft.com/office/drawing/2014/main" id="{91C04F35-F7CE-41F4-8ED3-FA4D0145A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296" y="1338446"/>
            <a:ext cx="5653862" cy="4665208"/>
          </a:xfrm>
          <a:prstGeom prst="rect">
            <a:avLst/>
          </a:prstGeom>
        </p:spPr>
      </p:pic>
      <p:sp>
        <p:nvSpPr>
          <p:cNvPr id="15" name="テキスト ボックス 14">
            <a:extLst>
              <a:ext uri="{FF2B5EF4-FFF2-40B4-BE49-F238E27FC236}">
                <a16:creationId xmlns:a16="http://schemas.microsoft.com/office/drawing/2014/main" id="{893BD3E7-4A82-49A4-9035-B65C9934EFBD}"/>
              </a:ext>
            </a:extLst>
          </p:cNvPr>
          <p:cNvSpPr txBox="1"/>
          <p:nvPr/>
        </p:nvSpPr>
        <p:spPr>
          <a:xfrm>
            <a:off x="2626443" y="6039873"/>
            <a:ext cx="2866490" cy="338554"/>
          </a:xfrm>
          <a:prstGeom prst="rect">
            <a:avLst/>
          </a:prstGeom>
          <a:noFill/>
        </p:spPr>
        <p:txBody>
          <a:bodyPr wrap="none" rtlCol="0">
            <a:spAutoFit/>
          </a:bodyPr>
          <a:lstStyle/>
          <a:p>
            <a:r>
              <a:rPr kumimoji="1" lang="en-US" altLang="ja-JP" sz="1600"/>
              <a:t>Trojan.Win32.Agent</a:t>
            </a:r>
            <a:r>
              <a:rPr kumimoji="1" lang="ja-JP" altLang="en-US" sz="1600"/>
              <a:t>の検体①</a:t>
            </a:r>
          </a:p>
        </p:txBody>
      </p:sp>
      <p:sp>
        <p:nvSpPr>
          <p:cNvPr id="16" name="テキスト ボックス 15">
            <a:extLst>
              <a:ext uri="{FF2B5EF4-FFF2-40B4-BE49-F238E27FC236}">
                <a16:creationId xmlns:a16="http://schemas.microsoft.com/office/drawing/2014/main" id="{95085189-0FF8-40D6-B5B5-384265DE835F}"/>
              </a:ext>
            </a:extLst>
          </p:cNvPr>
          <p:cNvSpPr txBox="1"/>
          <p:nvPr/>
        </p:nvSpPr>
        <p:spPr>
          <a:xfrm>
            <a:off x="7625568" y="6042724"/>
            <a:ext cx="2866490" cy="338554"/>
          </a:xfrm>
          <a:prstGeom prst="rect">
            <a:avLst/>
          </a:prstGeom>
          <a:noFill/>
        </p:spPr>
        <p:txBody>
          <a:bodyPr wrap="none" rtlCol="0">
            <a:spAutoFit/>
          </a:bodyPr>
          <a:lstStyle/>
          <a:p>
            <a:r>
              <a:rPr kumimoji="1" lang="en-US" altLang="ja-JP" sz="1600"/>
              <a:t>Trojan.Win32.Agent</a:t>
            </a:r>
            <a:r>
              <a:rPr kumimoji="1" lang="ja-JP" altLang="en-US" sz="1600"/>
              <a:t>の検体②</a:t>
            </a:r>
          </a:p>
        </p:txBody>
      </p:sp>
      <p:sp>
        <p:nvSpPr>
          <p:cNvPr id="17" name="楕円 16">
            <a:extLst>
              <a:ext uri="{FF2B5EF4-FFF2-40B4-BE49-F238E27FC236}">
                <a16:creationId xmlns:a16="http://schemas.microsoft.com/office/drawing/2014/main" id="{24BB7C55-3370-40DE-B1FE-D94415959005}"/>
              </a:ext>
            </a:extLst>
          </p:cNvPr>
          <p:cNvSpPr/>
          <p:nvPr/>
        </p:nvSpPr>
        <p:spPr>
          <a:xfrm>
            <a:off x="2507687" y="1732730"/>
            <a:ext cx="1140214" cy="2586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324C9F1E-8730-46DA-9590-17D6F64BC0F3}"/>
              </a:ext>
            </a:extLst>
          </p:cNvPr>
          <p:cNvSpPr/>
          <p:nvPr/>
        </p:nvSpPr>
        <p:spPr>
          <a:xfrm>
            <a:off x="2584583" y="2394882"/>
            <a:ext cx="1002187" cy="2586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B3647B4-6657-4328-9D50-81F4DA49A2C7}"/>
              </a:ext>
            </a:extLst>
          </p:cNvPr>
          <p:cNvSpPr/>
          <p:nvPr/>
        </p:nvSpPr>
        <p:spPr>
          <a:xfrm>
            <a:off x="2302733" y="3057034"/>
            <a:ext cx="1565886" cy="26648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DD3A323-B558-41F6-BEEF-899B9B898259}"/>
              </a:ext>
            </a:extLst>
          </p:cNvPr>
          <p:cNvSpPr/>
          <p:nvPr/>
        </p:nvSpPr>
        <p:spPr>
          <a:xfrm>
            <a:off x="3939564" y="3733116"/>
            <a:ext cx="662151" cy="26648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F9B79945-89A5-4086-A87F-37782E4E8E15}"/>
              </a:ext>
            </a:extLst>
          </p:cNvPr>
          <p:cNvSpPr/>
          <p:nvPr/>
        </p:nvSpPr>
        <p:spPr>
          <a:xfrm>
            <a:off x="3968625" y="4404986"/>
            <a:ext cx="916869" cy="26648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F705076-D2C9-4C19-967A-3C07F26BDDD1}"/>
              </a:ext>
            </a:extLst>
          </p:cNvPr>
          <p:cNvSpPr/>
          <p:nvPr/>
        </p:nvSpPr>
        <p:spPr>
          <a:xfrm>
            <a:off x="2355130" y="5053999"/>
            <a:ext cx="1347950" cy="27962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41D0201C-3953-49DB-A3D1-67F13D291A3F}"/>
              </a:ext>
            </a:extLst>
          </p:cNvPr>
          <p:cNvSpPr/>
          <p:nvPr/>
        </p:nvSpPr>
        <p:spPr>
          <a:xfrm>
            <a:off x="2370894" y="5727755"/>
            <a:ext cx="1301194" cy="29062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B4F2EBAA-658C-449F-8E08-21A9FE58C681}"/>
              </a:ext>
            </a:extLst>
          </p:cNvPr>
          <p:cNvSpPr/>
          <p:nvPr/>
        </p:nvSpPr>
        <p:spPr>
          <a:xfrm>
            <a:off x="4851492" y="5731916"/>
            <a:ext cx="1169119" cy="271738"/>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23EBA628-E15E-4995-B97E-C26774B871E5}"/>
              </a:ext>
            </a:extLst>
          </p:cNvPr>
          <p:cNvSpPr/>
          <p:nvPr/>
        </p:nvSpPr>
        <p:spPr>
          <a:xfrm>
            <a:off x="4054021" y="5049841"/>
            <a:ext cx="815708" cy="2995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49904523-05A2-4394-B8D5-25B45D163AF8}"/>
              </a:ext>
            </a:extLst>
          </p:cNvPr>
          <p:cNvSpPr/>
          <p:nvPr/>
        </p:nvSpPr>
        <p:spPr>
          <a:xfrm>
            <a:off x="8026524" y="1377516"/>
            <a:ext cx="1166648" cy="27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7E400D0F-B63E-4468-83AC-38FB67F8914E}"/>
              </a:ext>
            </a:extLst>
          </p:cNvPr>
          <p:cNvSpPr/>
          <p:nvPr/>
        </p:nvSpPr>
        <p:spPr>
          <a:xfrm>
            <a:off x="7206717" y="2097909"/>
            <a:ext cx="1079938" cy="288599"/>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D60F5F6D-3664-4416-950F-8152A3123E79}"/>
              </a:ext>
            </a:extLst>
          </p:cNvPr>
          <p:cNvSpPr/>
          <p:nvPr/>
        </p:nvSpPr>
        <p:spPr>
          <a:xfrm>
            <a:off x="6544566" y="2820061"/>
            <a:ext cx="1718440" cy="27852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DF8137EC-6FA8-4C1C-92AE-748D0E58CB22}"/>
              </a:ext>
            </a:extLst>
          </p:cNvPr>
          <p:cNvSpPr/>
          <p:nvPr/>
        </p:nvSpPr>
        <p:spPr>
          <a:xfrm>
            <a:off x="8396662" y="3513744"/>
            <a:ext cx="662151" cy="29054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234DA3D6-974E-4143-BAB5-652AB6476BD2}"/>
              </a:ext>
            </a:extLst>
          </p:cNvPr>
          <p:cNvSpPr/>
          <p:nvPr/>
        </p:nvSpPr>
        <p:spPr>
          <a:xfrm>
            <a:off x="6532741" y="4940524"/>
            <a:ext cx="1485899" cy="31531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E4A601C2-A9A9-44E2-B5C0-5621C93BC591}"/>
              </a:ext>
            </a:extLst>
          </p:cNvPr>
          <p:cNvSpPr/>
          <p:nvPr/>
        </p:nvSpPr>
        <p:spPr>
          <a:xfrm>
            <a:off x="6556120" y="5674661"/>
            <a:ext cx="1430990" cy="29062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24E295B7-64D9-48AC-BCE4-D103D37F8593}"/>
              </a:ext>
            </a:extLst>
          </p:cNvPr>
          <p:cNvSpPr/>
          <p:nvPr/>
        </p:nvSpPr>
        <p:spPr>
          <a:xfrm>
            <a:off x="8649263" y="4233372"/>
            <a:ext cx="995344" cy="29724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8D7C4B31-0410-4AFE-8CC5-7CA1C5AACAFC}"/>
              </a:ext>
            </a:extLst>
          </p:cNvPr>
          <p:cNvSpPr/>
          <p:nvPr/>
        </p:nvSpPr>
        <p:spPr>
          <a:xfrm>
            <a:off x="9644606" y="4956290"/>
            <a:ext cx="880751" cy="2995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5475B295-EE11-47DA-99C6-9D848888BF43}"/>
              </a:ext>
            </a:extLst>
          </p:cNvPr>
          <p:cNvSpPr/>
          <p:nvPr/>
        </p:nvSpPr>
        <p:spPr>
          <a:xfrm>
            <a:off x="10635718" y="5684101"/>
            <a:ext cx="1237592" cy="27329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 name="日付プレースホルダー 1">
            <a:extLst>
              <a:ext uri="{FF2B5EF4-FFF2-40B4-BE49-F238E27FC236}">
                <a16:creationId xmlns:a16="http://schemas.microsoft.com/office/drawing/2014/main" id="{D0B3E4C6-AB1A-439D-AF03-7C47805D8B6C}"/>
              </a:ext>
            </a:extLst>
          </p:cNvPr>
          <p:cNvSpPr>
            <a:spLocks noGrp="1"/>
          </p:cNvSpPr>
          <p:nvPr>
            <p:ph type="dt" sz="half" idx="10"/>
          </p:nvPr>
        </p:nvSpPr>
        <p:spPr/>
        <p:txBody>
          <a:bodyPr/>
          <a:lstStyle/>
          <a:p>
            <a:fld id="{4C9B3CF0-87C7-47D2-9597-70A0F1915754}" type="datetime1">
              <a:rPr kumimoji="1" lang="ja-JP" altLang="en-US" smtClean="0"/>
              <a:t>2022/2/16</a:t>
            </a:fld>
            <a:endParaRPr kumimoji="1" lang="ja-JP" altLang="en-US"/>
          </a:p>
        </p:txBody>
      </p:sp>
      <p:sp>
        <p:nvSpPr>
          <p:cNvPr id="4" name="スライド番号プレースホルダー 3">
            <a:extLst>
              <a:ext uri="{FF2B5EF4-FFF2-40B4-BE49-F238E27FC236}">
                <a16:creationId xmlns:a16="http://schemas.microsoft.com/office/drawing/2014/main" id="{707945F4-30B3-45BD-94B9-71A94DB1F25A}"/>
              </a:ext>
            </a:extLst>
          </p:cNvPr>
          <p:cNvSpPr>
            <a:spLocks noGrp="1"/>
          </p:cNvSpPr>
          <p:nvPr>
            <p:ph type="sldNum" sz="quarter" idx="12"/>
          </p:nvPr>
        </p:nvSpPr>
        <p:spPr/>
        <p:txBody>
          <a:bodyPr/>
          <a:lstStyle/>
          <a:p>
            <a:fld id="{73AC832D-9413-403A-8EF9-FF0A2503BC7B}" type="slidenum">
              <a:rPr kumimoji="1" lang="ja-JP" altLang="en-US" smtClean="0"/>
              <a:t>5</a:t>
            </a:fld>
            <a:endParaRPr kumimoji="1" lang="ja-JP" altLang="en-US"/>
          </a:p>
        </p:txBody>
      </p:sp>
    </p:spTree>
    <p:extLst>
      <p:ext uri="{BB962C8B-B14F-4D97-AF65-F5344CB8AC3E}">
        <p14:creationId xmlns:p14="http://schemas.microsoft.com/office/powerpoint/2010/main" val="33808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タイトル 1">
            <a:extLst>
              <a:ext uri="{FF2B5EF4-FFF2-40B4-BE49-F238E27FC236}">
                <a16:creationId xmlns:a16="http://schemas.microsoft.com/office/drawing/2014/main" id="{E975A9CC-CF1B-4B7F-9B49-BE837E20CF14}"/>
              </a:ext>
            </a:extLst>
          </p:cNvPr>
          <p:cNvSpPr>
            <a:spLocks noGrp="1"/>
          </p:cNvSpPr>
          <p:nvPr>
            <p:ph type="title"/>
          </p:nvPr>
        </p:nvSpPr>
        <p:spPr>
          <a:xfrm>
            <a:off x="838200" y="365125"/>
            <a:ext cx="10515600" cy="1325563"/>
          </a:xfrm>
        </p:spPr>
        <p:txBody>
          <a:bodyPr/>
          <a:lstStyle/>
          <a:p>
            <a:r>
              <a:rPr kumimoji="1" lang="en-US" altLang="ja-JP" b="1"/>
              <a:t>API</a:t>
            </a:r>
            <a:r>
              <a:rPr kumimoji="1" lang="ja-JP" altLang="en-US" b="1"/>
              <a:t>コールの繰り返し</a:t>
            </a:r>
          </a:p>
        </p:txBody>
      </p:sp>
      <p:pic>
        <p:nvPicPr>
          <p:cNvPr id="11" name="コンテンツ プレースホルダー 4" descr="ダイアグラム&#10;&#10;自動的に生成された説明">
            <a:extLst>
              <a:ext uri="{FF2B5EF4-FFF2-40B4-BE49-F238E27FC236}">
                <a16:creationId xmlns:a16="http://schemas.microsoft.com/office/drawing/2014/main" id="{3E1CC5E5-7BE4-4A0A-A865-C1942A73B9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8780" y="1721147"/>
            <a:ext cx="4022826" cy="4351338"/>
          </a:xfrm>
        </p:spPr>
      </p:pic>
      <p:sp>
        <p:nvSpPr>
          <p:cNvPr id="12" name="テキスト ボックス 11">
            <a:extLst>
              <a:ext uri="{FF2B5EF4-FFF2-40B4-BE49-F238E27FC236}">
                <a16:creationId xmlns:a16="http://schemas.microsoft.com/office/drawing/2014/main" id="{C0B80917-73BB-427D-AEA5-364EDA8EFF8D}"/>
              </a:ext>
            </a:extLst>
          </p:cNvPr>
          <p:cNvSpPr txBox="1"/>
          <p:nvPr/>
        </p:nvSpPr>
        <p:spPr>
          <a:xfrm>
            <a:off x="2616948" y="6153090"/>
            <a:ext cx="2866490" cy="338554"/>
          </a:xfrm>
          <a:prstGeom prst="rect">
            <a:avLst/>
          </a:prstGeom>
          <a:noFill/>
        </p:spPr>
        <p:txBody>
          <a:bodyPr wrap="none" rtlCol="0">
            <a:spAutoFit/>
          </a:bodyPr>
          <a:lstStyle/>
          <a:p>
            <a:r>
              <a:rPr kumimoji="1" lang="en-US" altLang="ja-JP" sz="1600"/>
              <a:t>Trojan.Win32.Agent</a:t>
            </a:r>
            <a:r>
              <a:rPr kumimoji="1" lang="ja-JP" altLang="en-US" sz="1600"/>
              <a:t>の検体①</a:t>
            </a:r>
          </a:p>
        </p:txBody>
      </p:sp>
      <p:pic>
        <p:nvPicPr>
          <p:cNvPr id="13" name="図 12" descr="ダイアグラム&#10;&#10;自動的に生成された説明">
            <a:extLst>
              <a:ext uri="{FF2B5EF4-FFF2-40B4-BE49-F238E27FC236}">
                <a16:creationId xmlns:a16="http://schemas.microsoft.com/office/drawing/2014/main" id="{C07DFEAB-019D-414C-B6B4-E862C314F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4713" y="1129140"/>
            <a:ext cx="3668507" cy="5035907"/>
          </a:xfrm>
          <a:prstGeom prst="rect">
            <a:avLst/>
          </a:prstGeom>
        </p:spPr>
      </p:pic>
      <p:sp>
        <p:nvSpPr>
          <p:cNvPr id="14" name="テキスト ボックス 13">
            <a:extLst>
              <a:ext uri="{FF2B5EF4-FFF2-40B4-BE49-F238E27FC236}">
                <a16:creationId xmlns:a16="http://schemas.microsoft.com/office/drawing/2014/main" id="{57CA2F09-81DA-4E04-B22D-51A22C92AB50}"/>
              </a:ext>
            </a:extLst>
          </p:cNvPr>
          <p:cNvSpPr txBox="1"/>
          <p:nvPr/>
        </p:nvSpPr>
        <p:spPr>
          <a:xfrm>
            <a:off x="6652484" y="6165047"/>
            <a:ext cx="3332964" cy="338554"/>
          </a:xfrm>
          <a:prstGeom prst="rect">
            <a:avLst/>
          </a:prstGeom>
          <a:noFill/>
        </p:spPr>
        <p:txBody>
          <a:bodyPr wrap="none" rtlCol="0">
            <a:spAutoFit/>
          </a:bodyPr>
          <a:lstStyle/>
          <a:p>
            <a:r>
              <a:rPr kumimoji="1" lang="en-US" altLang="ja-JP" sz="1600"/>
              <a:t>Backdoor.Win32.Androm</a:t>
            </a:r>
            <a:r>
              <a:rPr kumimoji="1" lang="ja-JP" altLang="en-US" sz="1600"/>
              <a:t>の検体①</a:t>
            </a:r>
          </a:p>
        </p:txBody>
      </p:sp>
      <p:sp>
        <p:nvSpPr>
          <p:cNvPr id="2" name="日付プレースホルダー 1">
            <a:extLst>
              <a:ext uri="{FF2B5EF4-FFF2-40B4-BE49-F238E27FC236}">
                <a16:creationId xmlns:a16="http://schemas.microsoft.com/office/drawing/2014/main" id="{771E12B4-D6A6-4C33-8627-6054EE3C43C8}"/>
              </a:ext>
            </a:extLst>
          </p:cNvPr>
          <p:cNvSpPr>
            <a:spLocks noGrp="1"/>
          </p:cNvSpPr>
          <p:nvPr>
            <p:ph type="dt" sz="half" idx="10"/>
          </p:nvPr>
        </p:nvSpPr>
        <p:spPr/>
        <p:txBody>
          <a:bodyPr/>
          <a:lstStyle/>
          <a:p>
            <a:fld id="{D9E46F40-8D0A-4FC0-BFA8-C5F257D40317}" type="datetime1">
              <a:rPr kumimoji="1" lang="ja-JP" altLang="en-US" smtClean="0"/>
              <a:t>2022/2/16</a:t>
            </a:fld>
            <a:endParaRPr kumimoji="1" lang="ja-JP" altLang="en-US"/>
          </a:p>
        </p:txBody>
      </p:sp>
      <p:sp>
        <p:nvSpPr>
          <p:cNvPr id="4" name="スライド番号プレースホルダー 3">
            <a:extLst>
              <a:ext uri="{FF2B5EF4-FFF2-40B4-BE49-F238E27FC236}">
                <a16:creationId xmlns:a16="http://schemas.microsoft.com/office/drawing/2014/main" id="{3378CC81-B191-4F8D-8843-A707E132CBF3}"/>
              </a:ext>
            </a:extLst>
          </p:cNvPr>
          <p:cNvSpPr>
            <a:spLocks noGrp="1"/>
          </p:cNvSpPr>
          <p:nvPr>
            <p:ph type="sldNum" sz="quarter" idx="12"/>
          </p:nvPr>
        </p:nvSpPr>
        <p:spPr/>
        <p:txBody>
          <a:bodyPr/>
          <a:lstStyle/>
          <a:p>
            <a:fld id="{73AC832D-9413-403A-8EF9-FF0A2503BC7B}" type="slidenum">
              <a:rPr kumimoji="1" lang="ja-JP" altLang="en-US" smtClean="0"/>
              <a:t>6</a:t>
            </a:fld>
            <a:endParaRPr kumimoji="1" lang="ja-JP" altLang="en-US"/>
          </a:p>
        </p:txBody>
      </p:sp>
    </p:spTree>
    <p:extLst>
      <p:ext uri="{BB962C8B-B14F-4D97-AF65-F5344CB8AC3E}">
        <p14:creationId xmlns:p14="http://schemas.microsoft.com/office/powerpoint/2010/main" val="214891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タイトル 1">
            <a:extLst>
              <a:ext uri="{FF2B5EF4-FFF2-40B4-BE49-F238E27FC236}">
                <a16:creationId xmlns:a16="http://schemas.microsoft.com/office/drawing/2014/main" id="{53B6FAB2-107A-43E5-98BF-2F69603C0CCE}"/>
              </a:ext>
            </a:extLst>
          </p:cNvPr>
          <p:cNvSpPr>
            <a:spLocks noGrp="1"/>
          </p:cNvSpPr>
          <p:nvPr>
            <p:ph type="title"/>
          </p:nvPr>
        </p:nvSpPr>
        <p:spPr>
          <a:xfrm>
            <a:off x="838200" y="365125"/>
            <a:ext cx="10515600" cy="1325563"/>
          </a:xfrm>
        </p:spPr>
        <p:txBody>
          <a:bodyPr/>
          <a:lstStyle/>
          <a:p>
            <a:r>
              <a:rPr kumimoji="1" lang="ja-JP" altLang="en-US" b="1"/>
              <a:t>圧縮アルゴリズム</a:t>
            </a:r>
            <a:r>
              <a:rPr kumimoji="1" lang="en-US" altLang="ja-JP" b="1"/>
              <a:t>LZT</a:t>
            </a:r>
            <a:endParaRPr kumimoji="1" lang="ja-JP" altLang="en-US" b="1"/>
          </a:p>
        </p:txBody>
      </p:sp>
      <p:sp>
        <p:nvSpPr>
          <p:cNvPr id="7" name="コンテンツ プレースホルダー 2">
            <a:extLst>
              <a:ext uri="{FF2B5EF4-FFF2-40B4-BE49-F238E27FC236}">
                <a16:creationId xmlns:a16="http://schemas.microsoft.com/office/drawing/2014/main" id="{D5D56F70-7773-400B-988E-89633C71E61E}"/>
              </a:ext>
            </a:extLst>
          </p:cNvPr>
          <p:cNvSpPr>
            <a:spLocks noGrp="1"/>
          </p:cNvSpPr>
          <p:nvPr>
            <p:ph idx="1"/>
          </p:nvPr>
        </p:nvSpPr>
        <p:spPr>
          <a:xfrm>
            <a:off x="838200" y="2183221"/>
            <a:ext cx="10515600" cy="3700189"/>
          </a:xfrm>
        </p:spPr>
        <p:txBody>
          <a:bodyPr>
            <a:normAutofit/>
          </a:bodyPr>
          <a:lstStyle/>
          <a:p>
            <a:pPr>
              <a:lnSpc>
                <a:spcPct val="100000"/>
              </a:lnSpc>
              <a:buFont typeface="Wingdings" panose="05000000000000000000" pitchFamily="2" charset="2"/>
              <a:buChar char="u"/>
            </a:pPr>
            <a:r>
              <a:rPr lang="en-US" altLang="ja-JP" err="1"/>
              <a:t>Tischer</a:t>
            </a:r>
            <a:r>
              <a:rPr lang="ja-JP" altLang="en-US"/>
              <a:t>によって開発された圧縮アルゴリズム</a:t>
            </a:r>
            <a:endParaRPr lang="en-US" altLang="ja-JP"/>
          </a:p>
          <a:p>
            <a:pPr>
              <a:lnSpc>
                <a:spcPct val="100000"/>
              </a:lnSpc>
              <a:buFont typeface="Wingdings" panose="05000000000000000000" pitchFamily="2" charset="2"/>
              <a:buChar char="u"/>
            </a:pPr>
            <a:r>
              <a:rPr lang="ja-JP" altLang="en-US"/>
              <a:t>圧縮の際に辞書を用いる</a:t>
            </a:r>
            <a:endParaRPr lang="en-US" altLang="ja-JP"/>
          </a:p>
          <a:p>
            <a:pPr>
              <a:lnSpc>
                <a:spcPct val="100000"/>
              </a:lnSpc>
              <a:buFont typeface="Wingdings" panose="05000000000000000000" pitchFamily="2" charset="2"/>
              <a:buChar char="u"/>
            </a:pPr>
            <a:r>
              <a:rPr lang="en-US" altLang="ja-JP"/>
              <a:t>LZW</a:t>
            </a:r>
            <a:r>
              <a:rPr lang="ja-JP" altLang="en-US"/>
              <a:t>からの改良点は辞書が満杯の時に空きスペースを確保することにより、データの局所的な偏在を辞書に反映</a:t>
            </a:r>
            <a:endParaRPr lang="en-US" altLang="ja-JP"/>
          </a:p>
          <a:p>
            <a:pPr marL="0" indent="0">
              <a:lnSpc>
                <a:spcPct val="100000"/>
              </a:lnSpc>
              <a:buNone/>
            </a:pPr>
            <a:endParaRPr lang="en-US" altLang="ja-JP"/>
          </a:p>
          <a:p>
            <a:pPr>
              <a:lnSpc>
                <a:spcPct val="100000"/>
              </a:lnSpc>
              <a:buFont typeface="Wingdings" panose="05000000000000000000" pitchFamily="2" charset="2"/>
              <a:buChar char="u"/>
            </a:pPr>
            <a:endParaRPr lang="en-US" altLang="ja-JP"/>
          </a:p>
        </p:txBody>
      </p:sp>
      <p:sp>
        <p:nvSpPr>
          <p:cNvPr id="2" name="日付プレースホルダー 1">
            <a:extLst>
              <a:ext uri="{FF2B5EF4-FFF2-40B4-BE49-F238E27FC236}">
                <a16:creationId xmlns:a16="http://schemas.microsoft.com/office/drawing/2014/main" id="{A48C365F-FFF0-4A96-A33B-EE0B720A1673}"/>
              </a:ext>
            </a:extLst>
          </p:cNvPr>
          <p:cNvSpPr>
            <a:spLocks noGrp="1"/>
          </p:cNvSpPr>
          <p:nvPr>
            <p:ph type="dt" sz="half" idx="10"/>
          </p:nvPr>
        </p:nvSpPr>
        <p:spPr/>
        <p:txBody>
          <a:bodyPr/>
          <a:lstStyle/>
          <a:p>
            <a:fld id="{82DF5036-2A21-4326-9E37-8333B219EEDA}" type="datetime1">
              <a:rPr kumimoji="1" lang="ja-JP" altLang="en-US" smtClean="0"/>
              <a:t>2022/2/16</a:t>
            </a:fld>
            <a:endParaRPr kumimoji="1" lang="ja-JP" altLang="en-US"/>
          </a:p>
        </p:txBody>
      </p:sp>
      <p:sp>
        <p:nvSpPr>
          <p:cNvPr id="4" name="スライド番号プレースホルダー 3">
            <a:extLst>
              <a:ext uri="{FF2B5EF4-FFF2-40B4-BE49-F238E27FC236}">
                <a16:creationId xmlns:a16="http://schemas.microsoft.com/office/drawing/2014/main" id="{8DA76F8E-6C88-4A25-966C-4EFC24E01D7D}"/>
              </a:ext>
            </a:extLst>
          </p:cNvPr>
          <p:cNvSpPr>
            <a:spLocks noGrp="1"/>
          </p:cNvSpPr>
          <p:nvPr>
            <p:ph type="sldNum" sz="quarter" idx="12"/>
          </p:nvPr>
        </p:nvSpPr>
        <p:spPr/>
        <p:txBody>
          <a:bodyPr/>
          <a:lstStyle/>
          <a:p>
            <a:fld id="{73AC832D-9413-403A-8EF9-FF0A2503BC7B}" type="slidenum">
              <a:rPr kumimoji="1" lang="ja-JP" altLang="en-US" smtClean="0"/>
              <a:t>7</a:t>
            </a:fld>
            <a:endParaRPr kumimoji="1" lang="ja-JP" altLang="en-US"/>
          </a:p>
        </p:txBody>
      </p:sp>
    </p:spTree>
    <p:extLst>
      <p:ext uri="{BB962C8B-B14F-4D97-AF65-F5344CB8AC3E}">
        <p14:creationId xmlns:p14="http://schemas.microsoft.com/office/powerpoint/2010/main" val="667046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9FA96A3E-53E5-46DD-BCBD-977167BFB46D}"/>
              </a:ext>
            </a:extLst>
          </p:cNvPr>
          <p:cNvSpPr>
            <a:spLocks noGrp="1"/>
          </p:cNvSpPr>
          <p:nvPr>
            <p:ph type="title"/>
          </p:nvPr>
        </p:nvSpPr>
        <p:spPr>
          <a:xfrm>
            <a:off x="838200" y="365125"/>
            <a:ext cx="10515600" cy="1325563"/>
          </a:xfrm>
        </p:spPr>
        <p:txBody>
          <a:bodyPr>
            <a:normAutofit/>
          </a:bodyPr>
          <a:lstStyle/>
          <a:p>
            <a:r>
              <a:rPr kumimoji="1" lang="ja-JP" altLang="en-US" b="1"/>
              <a:t>実験方法</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コンテンツ プレースホルダー 5">
            <a:extLst>
              <a:ext uri="{FF2B5EF4-FFF2-40B4-BE49-F238E27FC236}">
                <a16:creationId xmlns:a16="http://schemas.microsoft.com/office/drawing/2014/main" id="{12CADAD3-9F80-4569-86E1-1A0DD5A99956}"/>
              </a:ext>
            </a:extLst>
          </p:cNvPr>
          <p:cNvSpPr>
            <a:spLocks noGrp="1"/>
          </p:cNvSpPr>
          <p:nvPr>
            <p:ph idx="1"/>
          </p:nvPr>
        </p:nvSpPr>
        <p:spPr>
          <a:xfrm>
            <a:off x="838200" y="1591878"/>
            <a:ext cx="10515600" cy="4351338"/>
          </a:xfrm>
        </p:spPr>
        <p:txBody>
          <a:bodyPr anchor="t">
            <a:normAutofit lnSpcReduction="10000"/>
          </a:bodyPr>
          <a:lstStyle/>
          <a:p>
            <a:pPr marL="0" indent="0" algn="ctr">
              <a:lnSpc>
                <a:spcPct val="150000"/>
              </a:lnSpc>
              <a:buNone/>
            </a:pPr>
            <a:r>
              <a:rPr lang="en-US" altLang="ja-JP"/>
              <a:t>FFRI Dataset</a:t>
            </a:r>
            <a:r>
              <a:rPr lang="ja-JP" altLang="en-US"/>
              <a:t>より</a:t>
            </a:r>
            <a:r>
              <a:rPr lang="en-US" altLang="ja-JP"/>
              <a:t>API</a:t>
            </a:r>
            <a:r>
              <a:rPr lang="ja-JP" altLang="en-US"/>
              <a:t>コール列を作成する</a:t>
            </a:r>
            <a:endParaRPr lang="en-US" altLang="ja-JP"/>
          </a:p>
          <a:p>
            <a:pPr marL="0" indent="0" algn="ctr">
              <a:lnSpc>
                <a:spcPct val="150000"/>
              </a:lnSpc>
              <a:buNone/>
            </a:pPr>
            <a:endParaRPr lang="en-US" altLang="ja-JP"/>
          </a:p>
          <a:p>
            <a:pPr marL="0" indent="0" algn="ctr">
              <a:lnSpc>
                <a:spcPct val="150000"/>
              </a:lnSpc>
              <a:buNone/>
            </a:pPr>
            <a:r>
              <a:rPr lang="ja-JP" altLang="en-US"/>
              <a:t>特徴抽出用検体を</a:t>
            </a:r>
            <a:r>
              <a:rPr lang="en-US" altLang="ja-JP">
                <a:solidFill>
                  <a:srgbClr val="FF0000"/>
                </a:solidFill>
              </a:rPr>
              <a:t>LZT</a:t>
            </a:r>
            <a:r>
              <a:rPr lang="ja-JP" altLang="en-US"/>
              <a:t>で圧縮し、辞書を作成</a:t>
            </a:r>
            <a:endParaRPr lang="en-US" altLang="ja-JP"/>
          </a:p>
          <a:p>
            <a:pPr marL="0" indent="0" algn="ctr">
              <a:lnSpc>
                <a:spcPct val="150000"/>
              </a:lnSpc>
              <a:buNone/>
            </a:pPr>
            <a:endParaRPr lang="en-US" altLang="ja-JP"/>
          </a:p>
          <a:p>
            <a:pPr marL="0" indent="0" algn="ctr">
              <a:lnSpc>
                <a:spcPct val="150000"/>
              </a:lnSpc>
              <a:buNone/>
            </a:pPr>
            <a:r>
              <a:rPr lang="ja-JP" altLang="en-US"/>
              <a:t>得られた特徴ベクトルを</a:t>
            </a:r>
            <a:r>
              <a:rPr lang="en-US" altLang="ja-JP"/>
              <a:t>SVM</a:t>
            </a:r>
            <a:r>
              <a:rPr lang="ja-JP" altLang="en-US"/>
              <a:t>に与え</a:t>
            </a:r>
            <a:br>
              <a:rPr lang="en-US" altLang="ja-JP"/>
            </a:br>
            <a:r>
              <a:rPr lang="en-US" altLang="ja-JP"/>
              <a:t>4</a:t>
            </a:r>
            <a:r>
              <a:rPr lang="ja-JP" altLang="en-US"/>
              <a:t>分割交差検証を実施する</a:t>
            </a:r>
            <a:endParaRPr lang="en-US" altLang="ja-JP"/>
          </a:p>
          <a:p>
            <a:pPr marL="0" indent="0" algn="ctr">
              <a:lnSpc>
                <a:spcPct val="150000"/>
              </a:lnSpc>
              <a:buNone/>
            </a:pPr>
            <a:endParaRPr lang="en-US" altLang="ja-JP"/>
          </a:p>
        </p:txBody>
      </p:sp>
      <p:sp>
        <p:nvSpPr>
          <p:cNvPr id="4" name="日付プレースホルダー 3">
            <a:extLst>
              <a:ext uri="{FF2B5EF4-FFF2-40B4-BE49-F238E27FC236}">
                <a16:creationId xmlns:a16="http://schemas.microsoft.com/office/drawing/2014/main" id="{E0E1C8EB-3777-48C3-89D9-BF8B33B8FEF5}"/>
              </a:ext>
            </a:extLst>
          </p:cNvPr>
          <p:cNvSpPr>
            <a:spLocks noGrp="1"/>
          </p:cNvSpPr>
          <p:nvPr>
            <p:ph type="dt" sz="half" idx="10"/>
          </p:nvPr>
        </p:nvSpPr>
        <p:spPr/>
        <p:txBody>
          <a:bodyPr/>
          <a:lstStyle/>
          <a:p>
            <a:fld id="{915827DF-43EE-4676-959A-809752B382C2}" type="datetime1">
              <a:rPr kumimoji="1" lang="ja-JP" altLang="en-US" smtClean="0"/>
              <a:t>2022/2/16</a:t>
            </a:fld>
            <a:endParaRPr kumimoji="1" lang="ja-JP" altLang="en-US"/>
          </a:p>
        </p:txBody>
      </p:sp>
      <p:sp>
        <p:nvSpPr>
          <p:cNvPr id="5" name="スライド番号プレースホルダー 4">
            <a:extLst>
              <a:ext uri="{FF2B5EF4-FFF2-40B4-BE49-F238E27FC236}">
                <a16:creationId xmlns:a16="http://schemas.microsoft.com/office/drawing/2014/main" id="{674A55B3-39D1-4CCC-A651-6BBD0B81A0D3}"/>
              </a:ext>
            </a:extLst>
          </p:cNvPr>
          <p:cNvSpPr>
            <a:spLocks noGrp="1"/>
          </p:cNvSpPr>
          <p:nvPr>
            <p:ph type="sldNum" sz="quarter" idx="12"/>
          </p:nvPr>
        </p:nvSpPr>
        <p:spPr/>
        <p:txBody>
          <a:bodyPr/>
          <a:lstStyle/>
          <a:p>
            <a:fld id="{73AC832D-9413-403A-8EF9-FF0A2503BC7B}" type="slidenum">
              <a:rPr kumimoji="1" lang="ja-JP" altLang="en-US" smtClean="0"/>
              <a:t>8</a:t>
            </a:fld>
            <a:endParaRPr kumimoji="1" lang="ja-JP" altLang="en-US"/>
          </a:p>
        </p:txBody>
      </p:sp>
      <p:sp>
        <p:nvSpPr>
          <p:cNvPr id="3" name="矢印: 下 2">
            <a:extLst>
              <a:ext uri="{FF2B5EF4-FFF2-40B4-BE49-F238E27FC236}">
                <a16:creationId xmlns:a16="http://schemas.microsoft.com/office/drawing/2014/main" id="{C588A499-F10A-47A1-91C2-4BB2CC087375}"/>
              </a:ext>
            </a:extLst>
          </p:cNvPr>
          <p:cNvSpPr/>
          <p:nvPr/>
        </p:nvSpPr>
        <p:spPr>
          <a:xfrm>
            <a:off x="5749671" y="2390625"/>
            <a:ext cx="692658" cy="526816"/>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6DF4C8C8-36A7-4E00-A864-E067749AE48D}"/>
              </a:ext>
            </a:extLst>
          </p:cNvPr>
          <p:cNvSpPr/>
          <p:nvPr/>
        </p:nvSpPr>
        <p:spPr>
          <a:xfrm>
            <a:off x="5749671" y="3892376"/>
            <a:ext cx="692658" cy="526816"/>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418069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5B5F959E6AF0EA47847C2F7501652F39" ma:contentTypeVersion="2" ma:contentTypeDescription="新しいドキュメントを作成します。" ma:contentTypeScope="" ma:versionID="a71a6d670106a095ae0643c496d40d72">
  <xsd:schema xmlns:xsd="http://www.w3.org/2001/XMLSchema" xmlns:xs="http://www.w3.org/2001/XMLSchema" xmlns:p="http://schemas.microsoft.com/office/2006/metadata/properties" xmlns:ns3="7a6ddec7-b877-4fd2-b6cb-f4ccce4d07bf" targetNamespace="http://schemas.microsoft.com/office/2006/metadata/properties" ma:root="true" ma:fieldsID="b630756f3f0d0e756b09424a69769eac" ns3:_="">
    <xsd:import namespace="7a6ddec7-b877-4fd2-b6cb-f4ccce4d07b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ddec7-b877-4fd2-b6cb-f4ccce4d07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217DA1-E9E7-4250-9AFE-A071D7453C54}">
  <ds:schemaRefs>
    <ds:schemaRef ds:uri="7a6ddec7-b877-4fd2-b6cb-f4ccce4d07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90DCC43-708C-466F-8427-6252122614DF}">
  <ds:schemaRefs>
    <ds:schemaRef ds:uri="http://schemas.microsoft.com/sharepoint/v3/contenttype/forms"/>
  </ds:schemaRefs>
</ds:datastoreItem>
</file>

<file path=customXml/itemProps3.xml><?xml version="1.0" encoding="utf-8"?>
<ds:datastoreItem xmlns:ds="http://schemas.openxmlformats.org/officeDocument/2006/customXml" ds:itemID="{81EC20F0-2F14-4724-8AB5-E09D6ACE79D1}">
  <ds:schemaRefs>
    <ds:schemaRef ds:uri="7a6ddec7-b877-4fd2-b6cb-f4ccce4d07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テーマ1</Template>
  <TotalTime>0</TotalTime>
  <Words>2821</Words>
  <Application>Microsoft Office PowerPoint</Application>
  <PresentationFormat>ワイド画面</PresentationFormat>
  <Paragraphs>431</Paragraphs>
  <Slides>24</Slides>
  <Notes>24</Notes>
  <HiddenSlides>11</HiddenSlides>
  <MMClips>0</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24</vt:i4>
      </vt:variant>
    </vt:vector>
  </HeadingPairs>
  <TitlesOfParts>
    <vt:vector size="31" baseType="lpstr">
      <vt:lpstr>Meiryo UI</vt:lpstr>
      <vt:lpstr>游ゴシック</vt:lpstr>
      <vt:lpstr>游ゴシック Light</vt:lpstr>
      <vt:lpstr>Arial</vt:lpstr>
      <vt:lpstr>Wingdings</vt:lpstr>
      <vt:lpstr>Office テーマ</vt:lpstr>
      <vt:lpstr>Office テーマ</vt:lpstr>
      <vt:lpstr>APIコール列とデータ圧縮アルゴリズムを用いたマルウェア亜種分類について</vt:lpstr>
      <vt:lpstr>研究背景</vt:lpstr>
      <vt:lpstr>研究概要</vt:lpstr>
      <vt:lpstr>FFRI Dataset</vt:lpstr>
      <vt:lpstr>Graphviz</vt:lpstr>
      <vt:lpstr>APIコールの繰り返し</vt:lpstr>
      <vt:lpstr>APIコールの繰り返し</vt:lpstr>
      <vt:lpstr>圧縮アルゴリズムLZT</vt:lpstr>
      <vt:lpstr>実験方法</vt:lpstr>
      <vt:lpstr>実験結果</vt:lpstr>
      <vt:lpstr>考察</vt:lpstr>
      <vt:lpstr>考察</vt:lpstr>
      <vt:lpstr>まとめ</vt:lpstr>
      <vt:lpstr>参考文献</vt:lpstr>
      <vt:lpstr>関連研究</vt:lpstr>
      <vt:lpstr>LZWのアルゴリズム</vt:lpstr>
      <vt:lpstr>LZW圧縮アルゴリズム</vt:lpstr>
      <vt:lpstr>LZW圧縮アルゴリズム</vt:lpstr>
      <vt:lpstr>LZW圧縮アルゴリズム</vt:lpstr>
      <vt:lpstr>LZW圧縮アルゴリズム</vt:lpstr>
      <vt:lpstr>LZW圧縮アルゴリズム</vt:lpstr>
      <vt:lpstr>LZW圧縮アルゴリズム</vt:lpstr>
      <vt:lpstr>LZW圧縮アルゴリズム</vt:lpstr>
      <vt:lpstr>LZW圧縮アルゴリズム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APIコール列とデータ圧縮アルゴリズムを用いたマルウェア亜種分類について</dc:title>
  <dc:creator>Kohei Nagao</dc:creator>
  <cp:lastModifiedBy>Kohei Nagao</cp:lastModifiedBy>
  <cp:revision>1</cp:revision>
  <dcterms:created xsi:type="dcterms:W3CDTF">2021-11-08T06:43:17Z</dcterms:created>
  <dcterms:modified xsi:type="dcterms:W3CDTF">2022-02-16T11:07:03Z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0x0101005B5F959E6AF0EA47847C2F7501652F39</vt:lpwstr>
  </property>
</Properties>
</file>